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6" r:id="rId2"/>
    <p:sldId id="288" r:id="rId3"/>
    <p:sldId id="287" r:id="rId4"/>
    <p:sldId id="284" r:id="rId5"/>
    <p:sldId id="285" r:id="rId6"/>
    <p:sldId id="274" r:id="rId7"/>
    <p:sldId id="275" r:id="rId8"/>
    <p:sldId id="276" r:id="rId9"/>
    <p:sldId id="281" r:id="rId10"/>
    <p:sldId id="286" r:id="rId11"/>
    <p:sldId id="282" r:id="rId12"/>
    <p:sldId id="272" r:id="rId13"/>
    <p:sldId id="283" r:id="rId14"/>
    <p:sldId id="25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2362" autoAdjust="0"/>
  </p:normalViewPr>
  <p:slideViewPr>
    <p:cSldViewPr snapToGrid="0">
      <p:cViewPr varScale="1">
        <p:scale>
          <a:sx n="105" d="100"/>
          <a:sy n="105" d="100"/>
        </p:scale>
        <p:origin x="8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041A4-F40A-4F4F-B4A9-F885077ED992}" type="datetimeFigureOut">
              <a:rPr lang="hu-HU" smtClean="0"/>
              <a:t>2023. 06. 07.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E3824-AD58-485F-B79A-046379E4F8A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406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685678C-1187-4E98-9E16-E2AEA4363A9A}" type="datetime1">
              <a:rPr lang="hu-HU" smtClean="0"/>
              <a:t>2023. 06. 07.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874257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E5EC1-C8E7-4AC2-9AAF-A2D2914444EE}" type="datetime1">
              <a:rPr lang="hu-HU" smtClean="0"/>
              <a:t>2023. 06. 07.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20759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0CBF3-3B2B-45F5-84D2-8B3EE9D79559}" type="datetime1">
              <a:rPr lang="hu-HU" smtClean="0"/>
              <a:t>2023. 06. 07.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21746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6DDDA-783B-42ED-BC3F-733C1D019528}" type="datetime1">
              <a:rPr lang="hu-HU" smtClean="0"/>
              <a:t>2023. 06. 07.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89004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1314A5-23C0-4456-9830-05A524DCB75A}" type="datetime1">
              <a:rPr lang="hu-HU" smtClean="0"/>
              <a:t>2023. 06. 07.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948130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8B2BF-26CA-4D8D-A92B-C4CBAB08810B}" type="datetime1">
              <a:rPr lang="hu-HU" smtClean="0"/>
              <a:t>2023. 06. 07.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04034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44FB5-671E-4A2E-A5CA-FA5D211A9718}" type="datetime1">
              <a:rPr lang="hu-HU" smtClean="0"/>
              <a:t>2023. 06. 07.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54838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BC5DD-6D31-466F-A275-B486310DEC06}" type="datetime1">
              <a:rPr lang="hu-HU" smtClean="0"/>
              <a:t>2023. 06. 07.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9014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91A11-AEB2-4FC1-A4A5-D70213DFE9E9}" type="datetime1">
              <a:rPr lang="hu-HU" smtClean="0"/>
              <a:t>2023. 06. 07.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62733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3D6372-23C4-4CB4-8632-E255577B6DAB}" type="datetime1">
              <a:rPr lang="hu-HU" smtClean="0"/>
              <a:t>2023. 06. 07.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70164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C35513-F365-4D3A-93E1-1A09B228C86F}" type="datetime1">
              <a:rPr lang="hu-HU" smtClean="0"/>
              <a:t>2023. 06. 07.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75486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D8FA2BF-5DF9-44B6-94F3-C165F17F5265}" type="datetime1">
              <a:rPr lang="hu-HU" smtClean="0"/>
              <a:t>2023. 06. 07.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7E6780B-012F-436D-9164-4B9CBDF37EB8}" type="slidenum">
              <a:rPr lang="hu-HU" smtClean="0"/>
              <a:t>‹#›</a:t>
            </a:fld>
            <a:endParaRPr lang="hu-HU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9066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5.wav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1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6.wav"/><Relationship Id="rId11" Type="http://schemas.openxmlformats.org/officeDocument/2006/relationships/image" Target="../media/image15.PNG"/><Relationship Id="rId5" Type="http://schemas.microsoft.com/office/2007/relationships/media" Target="../media/media6.wav"/><Relationship Id="rId10" Type="http://schemas.openxmlformats.org/officeDocument/2006/relationships/image" Target="../media/image14.PNG"/><Relationship Id="rId4" Type="http://schemas.openxmlformats.org/officeDocument/2006/relationships/audio" Target="../media/media5.wav"/><Relationship Id="rId9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1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10.PNG"/><Relationship Id="rId5" Type="http://schemas.microsoft.com/office/2007/relationships/media" Target="../media/media3.wav"/><Relationship Id="rId10" Type="http://schemas.openxmlformats.org/officeDocument/2006/relationships/image" Target="../media/image9.PNG"/><Relationship Id="rId4" Type="http://schemas.openxmlformats.org/officeDocument/2006/relationships/audio" Target="../media/media2.wav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1">
            <a:extLst>
              <a:ext uri="{FF2B5EF4-FFF2-40B4-BE49-F238E27FC236}">
                <a16:creationId xmlns:a16="http://schemas.microsoft.com/office/drawing/2014/main" id="{0B94B27E-8BA3-E0BC-0908-5FC611E5D0A7}"/>
              </a:ext>
            </a:extLst>
          </p:cNvPr>
          <p:cNvSpPr txBox="1">
            <a:spLocks/>
          </p:cNvSpPr>
          <p:nvPr/>
        </p:nvSpPr>
        <p:spPr>
          <a:xfrm>
            <a:off x="1162812" y="1869947"/>
            <a:ext cx="9866376" cy="13533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4400" dirty="0">
                <a:effectLst/>
              </a:rPr>
              <a:t>Aktív zajcsökkentő program </a:t>
            </a:r>
            <a:r>
              <a:rPr lang="hu-HU" sz="4400" dirty="0" err="1">
                <a:effectLst/>
              </a:rPr>
              <a:t>Analog</a:t>
            </a:r>
            <a:r>
              <a:rPr lang="hu-HU" sz="4400" dirty="0">
                <a:effectLst/>
              </a:rPr>
              <a:t> </a:t>
            </a:r>
            <a:r>
              <a:rPr lang="hu-HU" sz="4400" dirty="0" err="1">
                <a:effectLst/>
              </a:rPr>
              <a:t>Devices</a:t>
            </a:r>
            <a:r>
              <a:rPr lang="hu-HU" sz="4400" dirty="0">
                <a:effectLst/>
              </a:rPr>
              <a:t> 21364 DSP-re</a:t>
            </a:r>
            <a:endParaRPr lang="hu-HU" sz="4400" b="1" dirty="0">
              <a:cs typeface="Calibri" panose="020F0502020204030204" pitchFamily="34" charset="0"/>
            </a:endParaRPr>
          </a:p>
        </p:txBody>
      </p:sp>
      <p:sp>
        <p:nvSpPr>
          <p:cNvPr id="6" name="Tartalom helye 2">
            <a:extLst>
              <a:ext uri="{FF2B5EF4-FFF2-40B4-BE49-F238E27FC236}">
                <a16:creationId xmlns:a16="http://schemas.microsoft.com/office/drawing/2014/main" id="{44D6A4A2-246A-6D87-5F56-5614F0220640}"/>
              </a:ext>
            </a:extLst>
          </p:cNvPr>
          <p:cNvSpPr txBox="1">
            <a:spLocks/>
          </p:cNvSpPr>
          <p:nvPr/>
        </p:nvSpPr>
        <p:spPr>
          <a:xfrm>
            <a:off x="1295400" y="3634741"/>
            <a:ext cx="9601200" cy="1741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latin typeface="+mj-lt"/>
                <a:cs typeface="Calibri" panose="020F0502020204030204" pitchFamily="34" charset="0"/>
              </a:rPr>
              <a:t>BSc </a:t>
            </a:r>
            <a:r>
              <a:rPr lang="en-GB" sz="2400" dirty="0" err="1">
                <a:latin typeface="+mj-lt"/>
                <a:cs typeface="Calibri" panose="020F0502020204030204" pitchFamily="34" charset="0"/>
              </a:rPr>
              <a:t>önálló</a:t>
            </a:r>
            <a:r>
              <a:rPr lang="en-GB" sz="2400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sz="2400" dirty="0" err="1">
                <a:latin typeface="+mj-lt"/>
                <a:cs typeface="Calibri" panose="020F0502020204030204" pitchFamily="34" charset="0"/>
              </a:rPr>
              <a:t>laboratórium</a:t>
            </a:r>
            <a:endParaRPr lang="en-GB" sz="2400" dirty="0">
              <a:latin typeface="+mj-lt"/>
              <a:cs typeface="Calibri" panose="020F0502020204030204" pitchFamily="34" charset="0"/>
            </a:endParaRPr>
          </a:p>
          <a:p>
            <a:r>
              <a:rPr lang="en-GB" sz="2400" dirty="0" err="1">
                <a:latin typeface="+mj-lt"/>
                <a:cs typeface="Calibri" panose="020F0502020204030204" pitchFamily="34" charset="0"/>
              </a:rPr>
              <a:t>Készítette</a:t>
            </a:r>
            <a:r>
              <a:rPr lang="en-GB" sz="2400" dirty="0">
                <a:latin typeface="+mj-lt"/>
                <a:cs typeface="Calibri" panose="020F0502020204030204" pitchFamily="34" charset="0"/>
              </a:rPr>
              <a:t>: Jakab Tamás Zoltán</a:t>
            </a:r>
          </a:p>
          <a:p>
            <a:r>
              <a:rPr lang="en-GB" sz="2400" dirty="0" err="1">
                <a:latin typeface="+mj-lt"/>
                <a:cs typeface="Calibri" panose="020F0502020204030204" pitchFamily="34" charset="0"/>
              </a:rPr>
              <a:t>Konzulens</a:t>
            </a:r>
            <a:r>
              <a:rPr lang="en-GB" sz="2400" dirty="0">
                <a:latin typeface="+mj-lt"/>
                <a:cs typeface="Calibri" panose="020F0502020204030204" pitchFamily="34" charset="0"/>
              </a:rPr>
              <a:t>: </a:t>
            </a:r>
            <a:r>
              <a:rPr lang="hu-HU" sz="2400" dirty="0">
                <a:latin typeface="+mj-lt"/>
                <a:cs typeface="Calibri" panose="020F0502020204030204" pitchFamily="34" charset="0"/>
              </a:rPr>
              <a:t>dr. </a:t>
            </a:r>
            <a:r>
              <a:rPr lang="hu-HU" sz="2400" dirty="0" err="1">
                <a:latin typeface="+mj-lt"/>
                <a:cs typeface="Calibri" panose="020F0502020204030204" pitchFamily="34" charset="0"/>
              </a:rPr>
              <a:t>Sujbert</a:t>
            </a:r>
            <a:r>
              <a:rPr lang="hu-HU" sz="2400" dirty="0">
                <a:latin typeface="+mj-lt"/>
                <a:cs typeface="Calibri" panose="020F0502020204030204" pitchFamily="34" charset="0"/>
              </a:rPr>
              <a:t> László</a:t>
            </a:r>
            <a:endParaRPr lang="en-GB" sz="2400" dirty="0">
              <a:latin typeface="+mj-lt"/>
              <a:cs typeface="Calibri" panose="020F0502020204030204" pitchFamily="34" charset="0"/>
            </a:endParaRPr>
          </a:p>
          <a:p>
            <a:r>
              <a:rPr lang="hu-HU" sz="2400" dirty="0">
                <a:latin typeface="+mj-lt"/>
                <a:cs typeface="Calibri" panose="020F0502020204030204" pitchFamily="34" charset="0"/>
              </a:rPr>
              <a:t>Méréstechnika és Információs Rendszerek</a:t>
            </a:r>
            <a:r>
              <a:rPr lang="en-GB" sz="2400" dirty="0">
                <a:latin typeface="+mj-lt"/>
                <a:cs typeface="Calibri" panose="020F0502020204030204" pitchFamily="34" charset="0"/>
              </a:rPr>
              <a:t> </a:t>
            </a:r>
            <a:r>
              <a:rPr lang="hu-HU" sz="2400" dirty="0">
                <a:latin typeface="+mj-lt"/>
                <a:cs typeface="Calibri" panose="020F0502020204030204" pitchFamily="34" charset="0"/>
              </a:rPr>
              <a:t>Tanszék</a:t>
            </a:r>
          </a:p>
        </p:txBody>
      </p:sp>
      <p:sp>
        <p:nvSpPr>
          <p:cNvPr id="2" name="Dia számának helye 1">
            <a:extLst>
              <a:ext uri="{FF2B5EF4-FFF2-40B4-BE49-F238E27FC236}">
                <a16:creationId xmlns:a16="http://schemas.microsoft.com/office/drawing/2014/main" id="{A39A22D6-89C4-C0CC-DCE5-2791E78E7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>
                <a:latin typeface="+mj-lt"/>
              </a:rPr>
              <a:t>1</a:t>
            </a:fld>
            <a:endParaRPr lang="hu-HU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3281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323BEE-9224-0508-79CD-B68E35B1F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4700"/>
          </a:xfrm>
        </p:spPr>
        <p:txBody>
          <a:bodyPr/>
          <a:lstStyle/>
          <a:p>
            <a:r>
              <a:rPr lang="en-GB" b="1" dirty="0" err="1">
                <a:cs typeface="Calibri" panose="020F0502020204030204" pitchFamily="34" charset="0"/>
              </a:rPr>
              <a:t>Mérési</a:t>
            </a:r>
            <a:r>
              <a:rPr lang="en-GB" b="1" dirty="0">
                <a:cs typeface="Calibri" panose="020F0502020204030204" pitchFamily="34" charset="0"/>
              </a:rPr>
              <a:t> </a:t>
            </a:r>
            <a:r>
              <a:rPr lang="en-GB" b="1" dirty="0" err="1">
                <a:cs typeface="Calibri" panose="020F0502020204030204" pitchFamily="34" charset="0"/>
              </a:rPr>
              <a:t>eredmények</a:t>
            </a:r>
            <a:endParaRPr lang="hu-HU" b="1" dirty="0">
              <a:cs typeface="Calibri" panose="020F0502020204030204" pitchFamily="34" charset="0"/>
            </a:endParaRP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17FAC4E-364D-3C5A-8C96-D44A206E3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>
                <a:latin typeface="+mj-lt"/>
              </a:rPr>
              <a:t>10</a:t>
            </a:fld>
            <a:endParaRPr lang="hu-HU">
              <a:latin typeface="+mj-lt"/>
            </a:endParaRP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732D666-E7FA-B167-2906-6A3687ABE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51000"/>
            <a:ext cx="9601200" cy="549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cs typeface="Calibri" panose="020F0502020204030204" pitchFamily="34" charset="0"/>
              </a:rPr>
              <a:t>Sztochasztikus</a:t>
            </a:r>
            <a:r>
              <a:rPr lang="en-GB" sz="2400" b="1" dirty="0">
                <a:cs typeface="Calibri" panose="020F0502020204030204" pitchFamily="34" charset="0"/>
              </a:rPr>
              <a:t> </a:t>
            </a:r>
            <a:r>
              <a:rPr lang="en-GB" sz="2400" b="1" dirty="0" err="1">
                <a:cs typeface="Calibri" panose="020F0502020204030204" pitchFamily="34" charset="0"/>
              </a:rPr>
              <a:t>jel</a:t>
            </a:r>
            <a:r>
              <a:rPr lang="en-GB" sz="2400" b="1" dirty="0">
                <a:cs typeface="Calibri" panose="020F0502020204030204" pitchFamily="34" charset="0"/>
              </a:rPr>
              <a:t> (</a:t>
            </a:r>
            <a:r>
              <a:rPr lang="en-GB" sz="2400" b="1" dirty="0" err="1">
                <a:cs typeface="Calibri" panose="020F0502020204030204" pitchFamily="34" charset="0"/>
              </a:rPr>
              <a:t>fehér</a:t>
            </a:r>
            <a:r>
              <a:rPr lang="en-GB" sz="2400" b="1" dirty="0">
                <a:cs typeface="Calibri" panose="020F0502020204030204" pitchFamily="34" charset="0"/>
              </a:rPr>
              <a:t> </a:t>
            </a:r>
            <a:r>
              <a:rPr lang="en-GB" sz="2400" b="1" dirty="0" err="1">
                <a:cs typeface="Calibri" panose="020F0502020204030204" pitchFamily="34" charset="0"/>
              </a:rPr>
              <a:t>zaj</a:t>
            </a:r>
            <a:r>
              <a:rPr lang="en-GB" sz="2400" b="1" dirty="0">
                <a:cs typeface="Calibri" panose="020F0502020204030204" pitchFamily="34" charset="0"/>
              </a:rPr>
              <a:t>)</a:t>
            </a:r>
            <a:endParaRPr lang="hu-HU" sz="2400" dirty="0"/>
          </a:p>
        </p:txBody>
      </p:sp>
      <p:sp>
        <p:nvSpPr>
          <p:cNvPr id="16" name="Tartalom helye 5">
            <a:extLst>
              <a:ext uri="{FF2B5EF4-FFF2-40B4-BE49-F238E27FC236}">
                <a16:creationId xmlns:a16="http://schemas.microsoft.com/office/drawing/2014/main" id="{A3965F40-6DA1-749B-6E46-243CC34521B9}"/>
              </a:ext>
            </a:extLst>
          </p:cNvPr>
          <p:cNvSpPr txBox="1">
            <a:spLocks/>
          </p:cNvSpPr>
          <p:nvPr/>
        </p:nvSpPr>
        <p:spPr>
          <a:xfrm>
            <a:off x="2208492" y="2095739"/>
            <a:ext cx="2292533" cy="51689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b="1" dirty="0" err="1">
                <a:cs typeface="Calibri" panose="020F0502020204030204" pitchFamily="34" charset="0"/>
              </a:rPr>
              <a:t>Eredeti</a:t>
            </a:r>
            <a:r>
              <a:rPr lang="en-GB" sz="2400" b="1" dirty="0">
                <a:cs typeface="Calibri" panose="020F0502020204030204" pitchFamily="34" charset="0"/>
              </a:rPr>
              <a:t> program:</a:t>
            </a:r>
            <a:endParaRPr lang="hu-HU" sz="2400" dirty="0"/>
          </a:p>
        </p:txBody>
      </p:sp>
      <p:sp>
        <p:nvSpPr>
          <p:cNvPr id="17" name="Tartalom helye 5">
            <a:extLst>
              <a:ext uri="{FF2B5EF4-FFF2-40B4-BE49-F238E27FC236}">
                <a16:creationId xmlns:a16="http://schemas.microsoft.com/office/drawing/2014/main" id="{5A8C2357-9D11-0188-4CCE-31054F838945}"/>
              </a:ext>
            </a:extLst>
          </p:cNvPr>
          <p:cNvSpPr txBox="1">
            <a:spLocks/>
          </p:cNvSpPr>
          <p:nvPr/>
        </p:nvSpPr>
        <p:spPr>
          <a:xfrm>
            <a:off x="6469380" y="2054981"/>
            <a:ext cx="2641023" cy="5168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900" b="1" dirty="0" err="1">
                <a:cs typeface="Calibri" panose="020F0502020204030204" pitchFamily="34" charset="0"/>
              </a:rPr>
              <a:t>Fejlesztett</a:t>
            </a:r>
            <a:r>
              <a:rPr lang="en-GB" sz="1900" b="1" dirty="0">
                <a:cs typeface="Calibri" panose="020F0502020204030204" pitchFamily="34" charset="0"/>
              </a:rPr>
              <a:t> program:</a:t>
            </a:r>
            <a:endParaRPr lang="hu-HU" sz="1900" dirty="0"/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E818542D-3032-669A-1AA8-4E055CE5EF61}"/>
              </a:ext>
            </a:extLst>
          </p:cNvPr>
          <p:cNvSpPr txBox="1"/>
          <p:nvPr/>
        </p:nvSpPr>
        <p:spPr>
          <a:xfrm>
            <a:off x="10108908" y="5931627"/>
            <a:ext cx="14947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 err="1">
                <a:cs typeface="Calibri" panose="020F0502020204030204" pitchFamily="34" charset="0"/>
              </a:rPr>
              <a:t>Különbség</a:t>
            </a:r>
            <a:r>
              <a:rPr lang="en-GB" sz="1800" b="1" dirty="0">
                <a:cs typeface="Calibri" panose="020F0502020204030204" pitchFamily="34" charset="0"/>
              </a:rPr>
              <a:t>:</a:t>
            </a:r>
            <a:endParaRPr lang="hu-HU" sz="1800" dirty="0"/>
          </a:p>
        </p:txBody>
      </p:sp>
      <p:sp>
        <p:nvSpPr>
          <p:cNvPr id="28" name="Tartalom helye 5">
            <a:extLst>
              <a:ext uri="{FF2B5EF4-FFF2-40B4-BE49-F238E27FC236}">
                <a16:creationId xmlns:a16="http://schemas.microsoft.com/office/drawing/2014/main" id="{A1E3B350-5C07-B3BD-C189-04663B4502E6}"/>
              </a:ext>
            </a:extLst>
          </p:cNvPr>
          <p:cNvSpPr txBox="1">
            <a:spLocks/>
          </p:cNvSpPr>
          <p:nvPr/>
        </p:nvSpPr>
        <p:spPr>
          <a:xfrm>
            <a:off x="2112264" y="6037651"/>
            <a:ext cx="2270802" cy="4646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 err="1"/>
              <a:t>Csillapítás</a:t>
            </a:r>
            <a:r>
              <a:rPr lang="en-GB" sz="2400" dirty="0"/>
              <a:t> </a:t>
            </a:r>
            <a:r>
              <a:rPr lang="hu-HU" sz="2000" dirty="0"/>
              <a:t>≈</a:t>
            </a:r>
            <a:r>
              <a:rPr lang="en-GB" sz="2000" dirty="0"/>
              <a:t>  6.01 dB</a:t>
            </a:r>
            <a:endParaRPr lang="hu-HU" sz="2400" dirty="0"/>
          </a:p>
        </p:txBody>
      </p:sp>
      <p:sp>
        <p:nvSpPr>
          <p:cNvPr id="29" name="Tartalom helye 5">
            <a:extLst>
              <a:ext uri="{FF2B5EF4-FFF2-40B4-BE49-F238E27FC236}">
                <a16:creationId xmlns:a16="http://schemas.microsoft.com/office/drawing/2014/main" id="{268F6573-84AD-80BC-C5D5-F97561EB3430}"/>
              </a:ext>
            </a:extLst>
          </p:cNvPr>
          <p:cNvSpPr txBox="1">
            <a:spLocks/>
          </p:cNvSpPr>
          <p:nvPr/>
        </p:nvSpPr>
        <p:spPr>
          <a:xfrm>
            <a:off x="6469380" y="6037650"/>
            <a:ext cx="2270802" cy="4646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 err="1"/>
              <a:t>Csillapítás</a:t>
            </a:r>
            <a:r>
              <a:rPr lang="en-GB" sz="2400" dirty="0"/>
              <a:t> </a:t>
            </a:r>
            <a:r>
              <a:rPr lang="hu-HU" sz="2000" dirty="0"/>
              <a:t>≈</a:t>
            </a:r>
            <a:r>
              <a:rPr lang="en-GB" sz="2000" dirty="0"/>
              <a:t> 12.89 dB</a:t>
            </a:r>
            <a:endParaRPr lang="hu-HU" sz="2400" dirty="0"/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B698D643-5281-FDF3-FBDA-C6D3318B436D}"/>
              </a:ext>
            </a:extLst>
          </p:cNvPr>
          <p:cNvSpPr txBox="1"/>
          <p:nvPr/>
        </p:nvSpPr>
        <p:spPr>
          <a:xfrm>
            <a:off x="1406088" y="3141510"/>
            <a:ext cx="630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cs typeface="Calibri" panose="020F0502020204030204" pitchFamily="34" charset="0"/>
              </a:rPr>
              <a:t>Off:</a:t>
            </a:r>
            <a:endParaRPr lang="hu-HU" dirty="0"/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59C1C7CC-8DCA-BCA6-021F-0F100449BBEB}"/>
              </a:ext>
            </a:extLst>
          </p:cNvPr>
          <p:cNvSpPr txBox="1"/>
          <p:nvPr/>
        </p:nvSpPr>
        <p:spPr>
          <a:xfrm>
            <a:off x="1371600" y="4937014"/>
            <a:ext cx="630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cs typeface="Calibri" panose="020F0502020204030204" pitchFamily="34" charset="0"/>
              </a:rPr>
              <a:t>On:</a:t>
            </a:r>
            <a:endParaRPr lang="hu-HU" dirty="0"/>
          </a:p>
        </p:txBody>
      </p:sp>
      <p:pic>
        <p:nvPicPr>
          <p:cNvPr id="7" name="Kép 6" descr="A képen képernyőkép, szöveg, Multimédiás szoftver, képernyő látható&#10;&#10;Automatikusan generált leírás">
            <a:extLst>
              <a:ext uri="{FF2B5EF4-FFF2-40B4-BE49-F238E27FC236}">
                <a16:creationId xmlns:a16="http://schemas.microsoft.com/office/drawing/2014/main" id="{4BF20399-B6C8-976B-EA51-D4E4552225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089" y="2423325"/>
            <a:ext cx="3692308" cy="1800000"/>
          </a:xfrm>
          <a:prstGeom prst="rect">
            <a:avLst/>
          </a:prstGeom>
        </p:spPr>
      </p:pic>
      <p:pic>
        <p:nvPicPr>
          <p:cNvPr id="10" name="Kép 9" descr="A képen képernyőkép, szöveg, képernyő, Multimédiás szoftver látható&#10;&#10;Automatikusan generált leírás">
            <a:extLst>
              <a:ext uri="{FF2B5EF4-FFF2-40B4-BE49-F238E27FC236}">
                <a16:creationId xmlns:a16="http://schemas.microsoft.com/office/drawing/2014/main" id="{91257D4A-6D64-9750-B852-C28E660F6D1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089" y="4221046"/>
            <a:ext cx="3692308" cy="1800000"/>
          </a:xfrm>
          <a:prstGeom prst="rect">
            <a:avLst/>
          </a:prstGeom>
        </p:spPr>
      </p:pic>
      <p:pic>
        <p:nvPicPr>
          <p:cNvPr id="13" name="Kép 12" descr="A képen képernyőkép, szöveg, képernyő, szoftver látható&#10;&#10;Automatikusan generált leírás">
            <a:extLst>
              <a:ext uri="{FF2B5EF4-FFF2-40B4-BE49-F238E27FC236}">
                <a16:creationId xmlns:a16="http://schemas.microsoft.com/office/drawing/2014/main" id="{67809B75-5E98-BF5B-BA1B-3D8E2A180AC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600" y="4221046"/>
            <a:ext cx="3692308" cy="1800000"/>
          </a:xfrm>
          <a:prstGeom prst="rect">
            <a:avLst/>
          </a:prstGeom>
        </p:spPr>
      </p:pic>
      <p:pic>
        <p:nvPicPr>
          <p:cNvPr id="18" name="Kép 17" descr="A képen képernyőkép, szöveg, Multimédiás szoftver, szoftver látható&#10;&#10;Automatikusan generált leírás">
            <a:extLst>
              <a:ext uri="{FF2B5EF4-FFF2-40B4-BE49-F238E27FC236}">
                <a16:creationId xmlns:a16="http://schemas.microsoft.com/office/drawing/2014/main" id="{30861ECF-1FE9-3B05-EE26-9380E375D9B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228" y="2423325"/>
            <a:ext cx="3692308" cy="1800000"/>
          </a:xfrm>
          <a:prstGeom prst="rect">
            <a:avLst/>
          </a:prstGeom>
        </p:spPr>
      </p:pic>
      <p:pic>
        <p:nvPicPr>
          <p:cNvPr id="20" name="matebw1.5">
            <a:hlinkClick r:id="" action="ppaction://media"/>
            <a:extLst>
              <a:ext uri="{FF2B5EF4-FFF2-40B4-BE49-F238E27FC236}">
                <a16:creationId xmlns:a16="http://schemas.microsoft.com/office/drawing/2014/main" id="{23BDC06F-D46D-27CB-59E2-511396545E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501025" y="2064363"/>
            <a:ext cx="360000" cy="360000"/>
          </a:xfrm>
          <a:prstGeom prst="rect">
            <a:avLst/>
          </a:prstGeom>
        </p:spPr>
      </p:pic>
      <p:pic>
        <p:nvPicPr>
          <p:cNvPr id="23" name="mybw1.5">
            <a:hlinkClick r:id="" action="ppaction://media"/>
            <a:extLst>
              <a:ext uri="{FF2B5EF4-FFF2-40B4-BE49-F238E27FC236}">
                <a16:creationId xmlns:a16="http://schemas.microsoft.com/office/drawing/2014/main" id="{54662CAF-FD15-218C-2637-CED32E2FF27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059469" y="2083350"/>
            <a:ext cx="360000" cy="360000"/>
          </a:xfrm>
          <a:prstGeom prst="rect">
            <a:avLst/>
          </a:prstGeom>
        </p:spPr>
      </p:pic>
      <p:pic>
        <p:nvPicPr>
          <p:cNvPr id="24" name="diffbw1.5">
            <a:hlinkClick r:id="" action="ppaction://media"/>
            <a:extLst>
              <a:ext uri="{FF2B5EF4-FFF2-40B4-BE49-F238E27FC236}">
                <a16:creationId xmlns:a16="http://schemas.microsoft.com/office/drawing/2014/main" id="{229FD734-FAEC-B9A1-75E6-0B72B3E5DEE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13944" y="5931627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244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7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287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68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D6F3F3-BECA-4DE2-A87E-2B1A2F407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Lehetőségek</a:t>
            </a:r>
            <a:r>
              <a:rPr lang="en-GB" dirty="0"/>
              <a:t> a </a:t>
            </a:r>
            <a:r>
              <a:rPr lang="en-GB" dirty="0" err="1"/>
              <a:t>továbbfejlesztésre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BF45A61-C64F-C37A-2466-7824E129C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91056"/>
            <a:ext cx="9601200" cy="4862330"/>
          </a:xfrm>
        </p:spPr>
        <p:txBody>
          <a:bodyPr>
            <a:normAutofit/>
          </a:bodyPr>
          <a:lstStyle/>
          <a:p>
            <a:r>
              <a:rPr lang="en-GB" sz="1800" dirty="0"/>
              <a:t>Az </a:t>
            </a:r>
            <a:r>
              <a:rPr lang="en-GB" sz="1800" dirty="0" err="1"/>
              <a:t>időtartományi</a:t>
            </a:r>
            <a:r>
              <a:rPr lang="en-GB" sz="1800" dirty="0"/>
              <a:t> </a:t>
            </a:r>
            <a:r>
              <a:rPr lang="en-GB" sz="1800" dirty="0" err="1"/>
              <a:t>műveletvégzés</a:t>
            </a:r>
            <a:r>
              <a:rPr lang="en-GB" sz="1800" dirty="0"/>
              <a:t> </a:t>
            </a:r>
            <a:r>
              <a:rPr lang="en-GB" sz="1800" dirty="0" err="1"/>
              <a:t>helyett</a:t>
            </a:r>
            <a:r>
              <a:rPr lang="en-GB" sz="1800" dirty="0"/>
              <a:t> </a:t>
            </a:r>
            <a:r>
              <a:rPr lang="en-GB" sz="1800" dirty="0" err="1"/>
              <a:t>frekvenciatartományi</a:t>
            </a:r>
            <a:r>
              <a:rPr lang="en-GB" sz="1800" dirty="0"/>
              <a:t> </a:t>
            </a:r>
            <a:r>
              <a:rPr lang="en-GB" sz="1800" dirty="0" err="1"/>
              <a:t>műveletvégzés</a:t>
            </a:r>
            <a:endParaRPr lang="en-GB" sz="1800" dirty="0"/>
          </a:p>
          <a:p>
            <a:pPr lvl="1"/>
            <a:r>
              <a:rPr lang="en-GB" sz="1600" dirty="0" err="1"/>
              <a:t>Áttérés</a:t>
            </a:r>
            <a:r>
              <a:rPr lang="en-GB" sz="1600" dirty="0"/>
              <a:t> </a:t>
            </a:r>
            <a:r>
              <a:rPr lang="en-GB" sz="1600" dirty="0" err="1"/>
              <a:t>frekvenciatartományba</a:t>
            </a:r>
            <a:endParaRPr lang="en-GB" sz="1600" dirty="0"/>
          </a:p>
          <a:p>
            <a:pPr lvl="1"/>
            <a:r>
              <a:rPr lang="en-GB" sz="1600" dirty="0" err="1"/>
              <a:t>Műveletvégzés</a:t>
            </a:r>
            <a:endParaRPr lang="en-GB" sz="1600" dirty="0"/>
          </a:p>
          <a:p>
            <a:pPr lvl="1"/>
            <a:r>
              <a:rPr lang="en-GB" sz="1600" dirty="0" err="1"/>
              <a:t>Visszatérés</a:t>
            </a:r>
            <a:r>
              <a:rPr lang="en-GB" sz="1600" dirty="0"/>
              <a:t> </a:t>
            </a:r>
            <a:r>
              <a:rPr lang="en-GB" sz="1600" dirty="0" err="1"/>
              <a:t>időtartományba</a:t>
            </a:r>
            <a:endParaRPr lang="en-GB" sz="1600" dirty="0"/>
          </a:p>
          <a:p>
            <a:pPr lvl="1"/>
            <a:r>
              <a:rPr lang="en-GB" sz="1600" dirty="0"/>
              <a:t>Overlap-add </a:t>
            </a:r>
            <a:r>
              <a:rPr lang="en-GB" sz="1600" dirty="0" err="1"/>
              <a:t>metódus</a:t>
            </a:r>
            <a:endParaRPr lang="en-GB" sz="1600" dirty="0"/>
          </a:p>
          <a:p>
            <a:pPr lvl="1"/>
            <a:endParaRPr lang="en-GB" sz="1800" dirty="0"/>
          </a:p>
          <a:p>
            <a:pPr lvl="1"/>
            <a:r>
              <a:rPr lang="en-GB" sz="1800" dirty="0" err="1"/>
              <a:t>Előny</a:t>
            </a:r>
            <a:r>
              <a:rPr lang="en-GB" sz="1800" dirty="0"/>
              <a:t>:</a:t>
            </a:r>
          </a:p>
          <a:p>
            <a:pPr lvl="2"/>
            <a:r>
              <a:rPr lang="en-GB" sz="1600" dirty="0" err="1"/>
              <a:t>Jelentősen</a:t>
            </a:r>
            <a:r>
              <a:rPr lang="en-GB" sz="1600" dirty="0"/>
              <a:t> </a:t>
            </a:r>
            <a:r>
              <a:rPr lang="en-GB" sz="1600" dirty="0" err="1"/>
              <a:t>kevesebb</a:t>
            </a:r>
            <a:r>
              <a:rPr lang="en-GB" sz="1600" dirty="0"/>
              <a:t> </a:t>
            </a:r>
            <a:r>
              <a:rPr lang="en-GB" sz="1600" dirty="0" err="1"/>
              <a:t>művelet</a:t>
            </a:r>
            <a:endParaRPr lang="en-GB" sz="1600" dirty="0"/>
          </a:p>
          <a:p>
            <a:pPr lvl="1"/>
            <a:r>
              <a:rPr lang="en-GB" sz="1800" dirty="0" err="1"/>
              <a:t>Hátrány</a:t>
            </a:r>
            <a:r>
              <a:rPr lang="en-GB" sz="1800" dirty="0"/>
              <a:t>:</a:t>
            </a:r>
          </a:p>
          <a:p>
            <a:pPr lvl="2"/>
            <a:r>
              <a:rPr lang="en-GB" sz="1600" dirty="0" err="1"/>
              <a:t>Nem</a:t>
            </a:r>
            <a:r>
              <a:rPr lang="en-GB" sz="1600" dirty="0"/>
              <a:t> </a:t>
            </a:r>
            <a:r>
              <a:rPr lang="en-GB" sz="1600" dirty="0" err="1"/>
              <a:t>lehet</a:t>
            </a:r>
            <a:r>
              <a:rPr lang="en-GB" sz="1600" dirty="0"/>
              <a:t> </a:t>
            </a:r>
            <a:r>
              <a:rPr lang="en-GB" sz="1600" dirty="0" err="1"/>
              <a:t>csak</a:t>
            </a:r>
            <a:r>
              <a:rPr lang="en-GB" sz="1600" dirty="0"/>
              <a:t> </a:t>
            </a:r>
            <a:r>
              <a:rPr lang="en-GB" sz="1600" dirty="0" err="1"/>
              <a:t>ezt</a:t>
            </a:r>
            <a:r>
              <a:rPr lang="en-GB" sz="1600" dirty="0"/>
              <a:t> </a:t>
            </a:r>
            <a:r>
              <a:rPr lang="en-GB" sz="1600" dirty="0" err="1"/>
              <a:t>alkalmazni</a:t>
            </a:r>
            <a:r>
              <a:rPr lang="en-GB" sz="1600" dirty="0"/>
              <a:t>, </a:t>
            </a:r>
            <a:br>
              <a:rPr lang="en-GB" sz="1600" dirty="0"/>
            </a:br>
            <a:r>
              <a:rPr lang="en-GB" sz="1600" dirty="0" err="1"/>
              <a:t>mert</a:t>
            </a:r>
            <a:r>
              <a:rPr lang="en-GB" sz="1600" dirty="0"/>
              <a:t> </a:t>
            </a:r>
            <a:r>
              <a:rPr lang="en-GB" sz="1600" dirty="0" err="1"/>
              <a:t>túl</a:t>
            </a:r>
            <a:r>
              <a:rPr lang="en-GB" sz="1600" dirty="0"/>
              <a:t> </a:t>
            </a:r>
            <a:r>
              <a:rPr lang="en-GB" sz="1600" dirty="0" err="1"/>
              <a:t>nagy</a:t>
            </a:r>
            <a:r>
              <a:rPr lang="en-GB" sz="1600" dirty="0"/>
              <a:t> </a:t>
            </a:r>
            <a:r>
              <a:rPr lang="en-GB" sz="1600" dirty="0" err="1"/>
              <a:t>késleltetést</a:t>
            </a:r>
            <a:r>
              <a:rPr lang="en-GB" sz="1600" dirty="0"/>
              <a:t> </a:t>
            </a:r>
            <a:r>
              <a:rPr lang="en-GB" sz="1600" dirty="0" err="1"/>
              <a:t>okozna</a:t>
            </a:r>
            <a:endParaRPr lang="en-GB" sz="1600" dirty="0"/>
          </a:p>
          <a:p>
            <a:pPr lvl="2"/>
            <a:r>
              <a:rPr lang="en-GB" sz="1600" dirty="0" err="1"/>
              <a:t>Szükség</a:t>
            </a:r>
            <a:r>
              <a:rPr lang="en-GB" sz="1600" dirty="0"/>
              <a:t> van </a:t>
            </a:r>
            <a:r>
              <a:rPr lang="en-GB" sz="1600" dirty="0" err="1"/>
              <a:t>az</a:t>
            </a:r>
            <a:r>
              <a:rPr lang="en-GB" sz="1600" dirty="0"/>
              <a:t> </a:t>
            </a:r>
            <a:r>
              <a:rPr lang="en-GB" sz="1600" dirty="0" err="1"/>
              <a:t>időzartományi</a:t>
            </a:r>
            <a:r>
              <a:rPr lang="en-GB" sz="1600" dirty="0"/>
              <a:t> </a:t>
            </a:r>
            <a:br>
              <a:rPr lang="en-GB" sz="1600" dirty="0"/>
            </a:br>
            <a:r>
              <a:rPr lang="en-GB" sz="1600" dirty="0" err="1"/>
              <a:t>megoldásra</a:t>
            </a:r>
            <a:r>
              <a:rPr lang="en-GB" sz="1600" dirty="0"/>
              <a:t> is</a:t>
            </a:r>
          </a:p>
          <a:p>
            <a:pPr lvl="1"/>
            <a:endParaRPr lang="en-GB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E3FFB2D4-6E72-74A5-8102-6A1C16AC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11</a:t>
            </a:fld>
            <a:endParaRPr lang="hu-HU"/>
          </a:p>
        </p:txBody>
      </p:sp>
      <p:pic>
        <p:nvPicPr>
          <p:cNvPr id="6" name="Kép 5" descr="A képen szöveg, diagram, Műszaki rajz, Tervrajz látható&#10;&#10;Automatikusan generált leírás">
            <a:extLst>
              <a:ext uri="{FF2B5EF4-FFF2-40B4-BE49-F238E27FC236}">
                <a16:creationId xmlns:a16="http://schemas.microsoft.com/office/drawing/2014/main" id="{C6EF9C37-A8DC-65D2-54F2-DFDD4E15F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16" y="2595174"/>
            <a:ext cx="4029508" cy="313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49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B057FB-BEFD-C26D-570F-71A39563E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Összefoglalás</a:t>
            </a:r>
            <a:r>
              <a:rPr lang="en-GB" dirty="0"/>
              <a:t>: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B2F343-15D7-ABC2-0AD9-D1F7A5B84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63624"/>
            <a:ext cx="9601200" cy="4770890"/>
          </a:xfrm>
        </p:spPr>
        <p:txBody>
          <a:bodyPr>
            <a:noAutofit/>
          </a:bodyPr>
          <a:lstStyle/>
          <a:p>
            <a:r>
              <a:rPr lang="en-GB" sz="1600" dirty="0" err="1"/>
              <a:t>Célkitűzés</a:t>
            </a:r>
            <a:endParaRPr lang="en-GB" sz="1600" dirty="0"/>
          </a:p>
          <a:p>
            <a:r>
              <a:rPr lang="en-GB" sz="1600" dirty="0" err="1"/>
              <a:t>Zajcsökkentő</a:t>
            </a:r>
            <a:r>
              <a:rPr lang="en-GB" sz="1600" dirty="0"/>
              <a:t> </a:t>
            </a:r>
            <a:r>
              <a:rPr lang="en-GB" sz="1600" dirty="0" err="1"/>
              <a:t>algoritmus</a:t>
            </a:r>
            <a:r>
              <a:rPr lang="en-GB" sz="1600" dirty="0"/>
              <a:t> </a:t>
            </a:r>
            <a:r>
              <a:rPr lang="en-GB" sz="1600" dirty="0" err="1"/>
              <a:t>blokkvázlata</a:t>
            </a:r>
            <a:endParaRPr lang="en-GB" sz="1600" dirty="0"/>
          </a:p>
          <a:p>
            <a:r>
              <a:rPr lang="en-GB" sz="1600" dirty="0" err="1"/>
              <a:t>Számítási</a:t>
            </a:r>
            <a:r>
              <a:rPr lang="en-GB" sz="1600" dirty="0"/>
              <a:t> </a:t>
            </a:r>
            <a:r>
              <a:rPr lang="en-GB" sz="1600" dirty="0" err="1"/>
              <a:t>kapacitás</a:t>
            </a:r>
            <a:r>
              <a:rPr lang="en-GB" sz="1600" dirty="0"/>
              <a:t> </a:t>
            </a:r>
            <a:r>
              <a:rPr lang="en-GB" sz="1600" dirty="0" err="1"/>
              <a:t>növelése</a:t>
            </a:r>
            <a:endParaRPr lang="en-GB" sz="1600" dirty="0"/>
          </a:p>
          <a:p>
            <a:r>
              <a:rPr lang="en-GB" sz="1600" dirty="0"/>
              <a:t>A </a:t>
            </a:r>
            <a:r>
              <a:rPr lang="en-GB" sz="1600" dirty="0" err="1"/>
              <a:t>megvalósítás</a:t>
            </a:r>
            <a:r>
              <a:rPr lang="en-GB" sz="1600" dirty="0"/>
              <a:t> </a:t>
            </a:r>
            <a:r>
              <a:rPr lang="en-GB" sz="1600" dirty="0" err="1"/>
              <a:t>lépsei</a:t>
            </a:r>
            <a:endParaRPr lang="en-GB" sz="1600" dirty="0"/>
          </a:p>
          <a:p>
            <a:r>
              <a:rPr lang="en-GB" sz="1600" dirty="0" err="1"/>
              <a:t>Fejlesztés</a:t>
            </a:r>
            <a:r>
              <a:rPr lang="en-GB" sz="1600" dirty="0"/>
              <a:t> </a:t>
            </a:r>
            <a:r>
              <a:rPr lang="en-GB" sz="1600" dirty="0" err="1"/>
              <a:t>menete</a:t>
            </a:r>
            <a:endParaRPr lang="en-GB" sz="1600" dirty="0"/>
          </a:p>
          <a:p>
            <a:r>
              <a:rPr lang="en-GB" sz="1600" dirty="0" err="1"/>
              <a:t>Mérési</a:t>
            </a:r>
            <a:r>
              <a:rPr lang="en-GB" sz="1600" dirty="0"/>
              <a:t> </a:t>
            </a:r>
            <a:r>
              <a:rPr lang="en-GB" sz="1600" dirty="0" err="1"/>
              <a:t>elrendezés</a:t>
            </a:r>
            <a:endParaRPr lang="en-GB" sz="1600" dirty="0"/>
          </a:p>
          <a:p>
            <a:r>
              <a:rPr lang="en-GB" sz="1600" dirty="0" err="1"/>
              <a:t>Mérési</a:t>
            </a:r>
            <a:r>
              <a:rPr lang="en-GB" sz="1600" dirty="0"/>
              <a:t> </a:t>
            </a:r>
            <a:r>
              <a:rPr lang="en-GB" sz="1600" dirty="0" err="1"/>
              <a:t>elrendezés</a:t>
            </a:r>
            <a:r>
              <a:rPr lang="en-GB" sz="1600" dirty="0"/>
              <a:t> </a:t>
            </a:r>
            <a:r>
              <a:rPr lang="en-GB" sz="1600" dirty="0" err="1"/>
              <a:t>megvalósítása</a:t>
            </a:r>
            <a:endParaRPr lang="en-GB" sz="1600" dirty="0"/>
          </a:p>
          <a:p>
            <a:r>
              <a:rPr lang="en-GB" sz="1600" dirty="0" err="1"/>
              <a:t>Mérési</a:t>
            </a:r>
            <a:r>
              <a:rPr lang="en-GB" sz="1600" dirty="0"/>
              <a:t> </a:t>
            </a:r>
            <a:r>
              <a:rPr lang="en-GB" sz="1600" dirty="0" err="1"/>
              <a:t>eredmények</a:t>
            </a:r>
            <a:endParaRPr lang="en-GB" sz="1600" dirty="0"/>
          </a:p>
          <a:p>
            <a:pPr lvl="1"/>
            <a:r>
              <a:rPr lang="en-GB" sz="1200" dirty="0" err="1"/>
              <a:t>Interpoláló</a:t>
            </a:r>
            <a:r>
              <a:rPr lang="en-GB" sz="1200" dirty="0"/>
              <a:t> </a:t>
            </a:r>
            <a:r>
              <a:rPr lang="en-GB" sz="1200" dirty="0" err="1"/>
              <a:t>szűrő</a:t>
            </a:r>
            <a:r>
              <a:rPr lang="en-GB" sz="1200" dirty="0"/>
              <a:t> </a:t>
            </a:r>
            <a:r>
              <a:rPr lang="en-GB" sz="1200" dirty="0" err="1"/>
              <a:t>szükségessége</a:t>
            </a:r>
            <a:endParaRPr lang="en-GB" sz="1200" dirty="0"/>
          </a:p>
          <a:p>
            <a:pPr lvl="1"/>
            <a:r>
              <a:rPr lang="en-GB" sz="1200" i="0" dirty="0" err="1">
                <a:cs typeface="Calibri" panose="020F0502020204030204" pitchFamily="34" charset="0"/>
              </a:rPr>
              <a:t>Determinisztikus</a:t>
            </a:r>
            <a:r>
              <a:rPr lang="en-GB" sz="1200" i="0" dirty="0">
                <a:cs typeface="Calibri" panose="020F0502020204030204" pitchFamily="34" charset="0"/>
              </a:rPr>
              <a:t> </a:t>
            </a:r>
            <a:r>
              <a:rPr lang="en-GB" sz="1200" i="0" dirty="0" err="1">
                <a:cs typeface="Calibri" panose="020F0502020204030204" pitchFamily="34" charset="0"/>
              </a:rPr>
              <a:t>jel</a:t>
            </a:r>
            <a:r>
              <a:rPr lang="en-GB" sz="1200" i="0" dirty="0">
                <a:cs typeface="Calibri" panose="020F0502020204030204" pitchFamily="34" charset="0"/>
              </a:rPr>
              <a:t> (</a:t>
            </a:r>
            <a:r>
              <a:rPr lang="en-GB" sz="1200" i="0" dirty="0" err="1">
                <a:cs typeface="Calibri" panose="020F0502020204030204" pitchFamily="34" charset="0"/>
              </a:rPr>
              <a:t>szinusz</a:t>
            </a:r>
            <a:r>
              <a:rPr lang="en-GB" sz="1200" i="0" dirty="0"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en-GB" sz="1200" i="0" dirty="0" err="1">
                <a:cs typeface="Calibri" panose="020F0502020204030204" pitchFamily="34" charset="0"/>
              </a:rPr>
              <a:t>Sztochasztikus</a:t>
            </a:r>
            <a:r>
              <a:rPr lang="en-GB" sz="1200" i="0" dirty="0">
                <a:cs typeface="Calibri" panose="020F0502020204030204" pitchFamily="34" charset="0"/>
              </a:rPr>
              <a:t> </a:t>
            </a:r>
            <a:r>
              <a:rPr lang="en-GB" sz="1200" i="0" dirty="0" err="1">
                <a:cs typeface="Calibri" panose="020F0502020204030204" pitchFamily="34" charset="0"/>
              </a:rPr>
              <a:t>jel</a:t>
            </a:r>
            <a:r>
              <a:rPr lang="en-GB" sz="1200" i="0" dirty="0">
                <a:cs typeface="Calibri" panose="020F0502020204030204" pitchFamily="34" charset="0"/>
              </a:rPr>
              <a:t> (</a:t>
            </a:r>
            <a:r>
              <a:rPr lang="en-GB" sz="1200" i="0" dirty="0" err="1">
                <a:cs typeface="Calibri" panose="020F0502020204030204" pitchFamily="34" charset="0"/>
              </a:rPr>
              <a:t>fehér</a:t>
            </a:r>
            <a:r>
              <a:rPr lang="en-GB" sz="1200" i="0" dirty="0">
                <a:cs typeface="Calibri" panose="020F0502020204030204" pitchFamily="34" charset="0"/>
              </a:rPr>
              <a:t> </a:t>
            </a:r>
            <a:r>
              <a:rPr lang="en-GB" sz="1200" i="0" dirty="0" err="1">
                <a:cs typeface="Calibri" panose="020F0502020204030204" pitchFamily="34" charset="0"/>
              </a:rPr>
              <a:t>zaj</a:t>
            </a:r>
            <a:r>
              <a:rPr lang="en-GB" sz="1200" i="0" dirty="0">
                <a:cs typeface="Calibri" panose="020F0502020204030204" pitchFamily="34" charset="0"/>
              </a:rPr>
              <a:t>)</a:t>
            </a:r>
            <a:endParaRPr lang="en-GB" sz="1200" i="1" dirty="0"/>
          </a:p>
          <a:p>
            <a:r>
              <a:rPr lang="en-GB" sz="1600" dirty="0" err="1"/>
              <a:t>Lehetőségek</a:t>
            </a:r>
            <a:r>
              <a:rPr lang="en-GB" sz="1600" dirty="0"/>
              <a:t> a </a:t>
            </a:r>
            <a:r>
              <a:rPr lang="en-GB" sz="1600" dirty="0" err="1"/>
              <a:t>továbbfejlesztésre</a:t>
            </a:r>
            <a:endParaRPr lang="en-GB" sz="16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endParaRPr lang="en-GB" sz="1700" dirty="0"/>
          </a:p>
          <a:p>
            <a:pPr lvl="1"/>
            <a:endParaRPr lang="en-GB" sz="1700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58F44CC-A077-2DA7-DB58-30491F03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6950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EDCAB4-C702-6EDD-40C2-F80EDF005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Felhasznált</a:t>
            </a:r>
            <a:r>
              <a:rPr lang="en-GB" dirty="0"/>
              <a:t> </a:t>
            </a:r>
            <a:r>
              <a:rPr lang="en-GB" dirty="0" err="1"/>
              <a:t>források</a:t>
            </a:r>
            <a:r>
              <a:rPr lang="en-GB" dirty="0"/>
              <a:t>: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1C617E-9BBC-6892-9E9B-01052512A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688336"/>
            <a:ext cx="9601200" cy="2840736"/>
          </a:xfrm>
        </p:spPr>
        <p:txBody>
          <a:bodyPr/>
          <a:lstStyle/>
          <a:p>
            <a:r>
              <a:rPr lang="en-GB" dirty="0">
                <a:latin typeface="+mj-lt"/>
              </a:rPr>
              <a:t>Kocsis </a:t>
            </a:r>
            <a:r>
              <a:rPr lang="en-GB" dirty="0" err="1">
                <a:latin typeface="+mj-lt"/>
              </a:rPr>
              <a:t>Máté</a:t>
            </a:r>
            <a:r>
              <a:rPr lang="en-GB" dirty="0">
                <a:latin typeface="+mj-lt"/>
              </a:rPr>
              <a:t>: </a:t>
            </a:r>
            <a:r>
              <a:rPr lang="en-GB" dirty="0" err="1">
                <a:latin typeface="+mj-lt"/>
              </a:rPr>
              <a:t>Hűtőventilátorok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aktív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zajcsökkentése</a:t>
            </a:r>
            <a:endParaRPr lang="en-GB" dirty="0">
              <a:latin typeface="+mj-lt"/>
            </a:endParaRPr>
          </a:p>
          <a:p>
            <a:r>
              <a:rPr lang="hu-HU" dirty="0">
                <a:latin typeface="+mj-lt"/>
              </a:rPr>
              <a:t>Sujbert László, Balogh Tibor</a:t>
            </a:r>
            <a:r>
              <a:rPr lang="en-GB" dirty="0">
                <a:latin typeface="+mj-lt"/>
              </a:rPr>
              <a:t>: </a:t>
            </a:r>
            <a:r>
              <a:rPr lang="hu-HU" dirty="0">
                <a:latin typeface="+mj-lt"/>
              </a:rPr>
              <a:t>Adaptív szűrők vizsgálata</a:t>
            </a:r>
            <a:endParaRPr lang="en-GB" dirty="0">
              <a:latin typeface="+mj-lt"/>
            </a:endParaRPr>
          </a:p>
          <a:p>
            <a:r>
              <a:rPr lang="en-GB" dirty="0">
                <a:latin typeface="+mj-lt"/>
              </a:rPr>
              <a:t>https://www.analog.com/media/en/technical-documentation/user-guides/sharc_audio_ez_extender_man_rev.1.1.pdf</a:t>
            </a:r>
          </a:p>
          <a:p>
            <a:r>
              <a:rPr lang="hu-HU" dirty="0">
                <a:latin typeface="+mj-lt"/>
              </a:rPr>
              <a:t>https://www.researchgate.net/figure/Illustration-of-the-overlap-add-method-OLA-for-convolution-54_fig4_333894800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93F0F6F-B67F-6050-A5DF-2144F242D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>
                <a:latin typeface="+mj-lt"/>
              </a:rPr>
              <a:t>13</a:t>
            </a:fld>
            <a:endParaRPr lang="hu-HU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340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0A74F8-B8E1-BFE6-C43B-96D2D24EB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2379887"/>
            <a:ext cx="8361229" cy="2098226"/>
          </a:xfrm>
        </p:spPr>
        <p:txBody>
          <a:bodyPr/>
          <a:lstStyle/>
          <a:p>
            <a:r>
              <a:rPr lang="hu-HU" b="1" dirty="0">
                <a:latin typeface="Calibri" panose="020F0502020204030204" pitchFamily="34" charset="0"/>
                <a:cs typeface="Calibri" panose="020F0502020204030204" pitchFamily="34" charset="0"/>
              </a:rPr>
              <a:t>köszönöm</a:t>
            </a:r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 a </a:t>
            </a:r>
            <a:r>
              <a:rPr lang="hu-HU" b="1" dirty="0">
                <a:latin typeface="Calibri" panose="020F0502020204030204" pitchFamily="34" charset="0"/>
                <a:cs typeface="Calibri" panose="020F0502020204030204" pitchFamily="34" charset="0"/>
              </a:rPr>
              <a:t>figyelmet</a:t>
            </a:r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  <a:endParaRPr lang="hu-HU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EA88809-060F-8B14-5F45-16230BE72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14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0567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323BEE-9224-0508-79CD-B68E35B1F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cs typeface="Calibri" panose="020F0502020204030204" pitchFamily="34" charset="0"/>
              </a:rPr>
              <a:t>Célkitűzés</a:t>
            </a:r>
            <a:endParaRPr lang="hu-HU" b="1" dirty="0">
              <a:cs typeface="Calibri" panose="020F050202020403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B0B0060-C112-46A2-CB10-CF35A28E8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828" y="1389888"/>
            <a:ext cx="9601200" cy="4873752"/>
          </a:xfrm>
        </p:spPr>
        <p:txBody>
          <a:bodyPr anchor="ctr">
            <a:normAutofit/>
          </a:bodyPr>
          <a:lstStyle/>
          <a:p>
            <a:r>
              <a:rPr lang="hu-HU" dirty="0">
                <a:effectLst/>
              </a:rPr>
              <a:t>Kocsis Máté</a:t>
            </a:r>
            <a:r>
              <a:rPr lang="en-GB" dirty="0">
                <a:effectLst/>
              </a:rPr>
              <a:t> </a:t>
            </a:r>
            <a:r>
              <a:rPr lang="en-GB" dirty="0" err="1">
                <a:effectLst/>
              </a:rPr>
              <a:t>által</a:t>
            </a:r>
            <a:r>
              <a:rPr lang="en-GB" dirty="0">
                <a:effectLst/>
              </a:rPr>
              <a:t> </a:t>
            </a:r>
            <a:r>
              <a:rPr lang="en-GB" dirty="0" err="1">
                <a:effectLst/>
              </a:rPr>
              <a:t>írt</a:t>
            </a:r>
            <a:r>
              <a:rPr lang="en-GB" dirty="0">
                <a:effectLst/>
              </a:rPr>
              <a:t> </a:t>
            </a:r>
            <a:r>
              <a:rPr lang="en-GB" dirty="0" err="1">
                <a:effectLst/>
                <a:cs typeface="Calibri" panose="020F0502020204030204" pitchFamily="34" charset="0"/>
              </a:rPr>
              <a:t>a</a:t>
            </a:r>
            <a:r>
              <a:rPr lang="en-GB" dirty="0" err="1">
                <a:cs typeface="Calibri" panose="020F0502020204030204" pitchFamily="34" charset="0"/>
              </a:rPr>
              <a:t>ktív</a:t>
            </a:r>
            <a:r>
              <a:rPr lang="hu-HU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zajszűrő</a:t>
            </a:r>
            <a:r>
              <a:rPr lang="en-GB" dirty="0">
                <a:cs typeface="Calibri" panose="020F0502020204030204" pitchFamily="34" charset="0"/>
              </a:rPr>
              <a:t>  program </a:t>
            </a:r>
            <a:r>
              <a:rPr lang="en-GB" dirty="0" err="1">
                <a:cs typeface="Calibri" panose="020F0502020204030204" pitchFamily="34" charset="0"/>
              </a:rPr>
              <a:t>továbbfejlesztése</a:t>
            </a:r>
            <a:endParaRPr lang="en-GB" dirty="0">
              <a:cs typeface="Calibri" panose="020F0502020204030204" pitchFamily="34" charset="0"/>
            </a:endParaRPr>
          </a:p>
          <a:p>
            <a:pPr lvl="1"/>
            <a:r>
              <a:rPr lang="en-GB" dirty="0" err="1">
                <a:cs typeface="Calibri" panose="020F0502020204030204" pitchFamily="34" charset="0"/>
              </a:rPr>
              <a:t>Mintavételi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frekvencia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csökkentése</a:t>
            </a:r>
            <a:endParaRPr lang="en-GB" dirty="0">
              <a:cs typeface="Calibri" panose="020F0502020204030204" pitchFamily="34" charset="0"/>
            </a:endParaRPr>
          </a:p>
          <a:p>
            <a:pPr lvl="1"/>
            <a:r>
              <a:rPr lang="en-GB" dirty="0" err="1">
                <a:cs typeface="Calibri" panose="020F0502020204030204" pitchFamily="34" charset="0"/>
              </a:rPr>
              <a:t>Számitási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kapacitás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növelése</a:t>
            </a:r>
            <a:endParaRPr lang="en-GB" dirty="0">
              <a:cs typeface="Calibri" panose="020F0502020204030204" pitchFamily="34" charset="0"/>
            </a:endParaRPr>
          </a:p>
          <a:p>
            <a:pPr lvl="1"/>
            <a:r>
              <a:rPr lang="en-GB" dirty="0" err="1">
                <a:cs typeface="Calibri" panose="020F0502020204030204" pitchFamily="34" charset="0"/>
              </a:rPr>
              <a:t>Normalizált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FxLMS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megvalósítása</a:t>
            </a:r>
            <a:endParaRPr lang="en-GB" dirty="0">
              <a:cs typeface="Calibri" panose="020F0502020204030204" pitchFamily="34" charset="0"/>
            </a:endParaRPr>
          </a:p>
          <a:p>
            <a:pPr lvl="1"/>
            <a:r>
              <a:rPr lang="en-GB" dirty="0" err="1">
                <a:cs typeface="Calibri" panose="020F0502020204030204" pitchFamily="34" charset="0"/>
              </a:rPr>
              <a:t>Nagyobb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fokszámú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szűrők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alkalmazása</a:t>
            </a:r>
            <a:endParaRPr lang="en-GB" dirty="0">
              <a:cs typeface="Calibri" panose="020F0502020204030204" pitchFamily="34" charset="0"/>
            </a:endParaRPr>
          </a:p>
          <a:p>
            <a:r>
              <a:rPr lang="en-GB" dirty="0" err="1">
                <a:cs typeface="Calibri" panose="020F0502020204030204" pitchFamily="34" charset="0"/>
              </a:rPr>
              <a:t>Kritériumok</a:t>
            </a:r>
            <a:r>
              <a:rPr lang="en-GB" dirty="0">
                <a:cs typeface="Calibri" panose="020F0502020204030204" pitchFamily="34" charset="0"/>
              </a:rPr>
              <a:t>:</a:t>
            </a:r>
          </a:p>
          <a:p>
            <a:pPr lvl="1"/>
            <a:r>
              <a:rPr lang="en-GB" dirty="0" err="1">
                <a:cs typeface="Calibri" panose="020F0502020204030204" pitchFamily="34" charset="0"/>
              </a:rPr>
              <a:t>További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funckionalitásra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alkalmas</a:t>
            </a:r>
            <a:r>
              <a:rPr lang="en-GB" dirty="0">
                <a:cs typeface="Calibri" panose="020F0502020204030204" pitchFamily="34" charset="0"/>
              </a:rPr>
              <a:t> program </a:t>
            </a:r>
            <a:r>
              <a:rPr lang="en-GB" dirty="0" err="1">
                <a:cs typeface="Calibri" panose="020F0502020204030204" pitchFamily="34" charset="0"/>
              </a:rPr>
              <a:t>fejlesztése</a:t>
            </a:r>
            <a:endParaRPr lang="en-GB" dirty="0">
              <a:cs typeface="Calibri" panose="020F0502020204030204" pitchFamily="34" charset="0"/>
            </a:endParaRPr>
          </a:p>
          <a:p>
            <a:pPr lvl="1"/>
            <a:r>
              <a:rPr lang="en-GB" dirty="0" err="1">
                <a:cs typeface="Calibri" panose="020F0502020204030204" pitchFamily="34" charset="0"/>
              </a:rPr>
              <a:t>Egyszerű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továbbfejleszthetősség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 err="1">
                <a:cs typeface="Calibri" panose="020F0502020204030204" pitchFamily="34" charset="0"/>
              </a:rPr>
              <a:t>biztosítása</a:t>
            </a:r>
            <a:endParaRPr lang="en-GB" dirty="0">
              <a:cs typeface="Calibri" panose="020F0502020204030204" pitchFamily="34" charset="0"/>
            </a:endParaRPr>
          </a:p>
          <a:p>
            <a:pPr lvl="1"/>
            <a:endParaRPr lang="en-GB" dirty="0">
              <a:cs typeface="Calibri" panose="020F0502020204030204" pitchFamily="34" charset="0"/>
            </a:endParaRP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17FAC4E-364D-3C5A-8C96-D44A206E3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>
                <a:latin typeface="+mj-lt"/>
              </a:rPr>
              <a:t>2</a:t>
            </a:fld>
            <a:endParaRPr lang="hu-HU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8176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323BEE-9224-0508-79CD-B68E35B1F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cs typeface="Calibri" panose="020F0502020204030204" pitchFamily="34" charset="0"/>
              </a:rPr>
              <a:t>Zajcsökkentő</a:t>
            </a:r>
            <a:r>
              <a:rPr lang="en-GB" b="1" dirty="0">
                <a:cs typeface="Calibri" panose="020F0502020204030204" pitchFamily="34" charset="0"/>
              </a:rPr>
              <a:t> </a:t>
            </a:r>
            <a:r>
              <a:rPr lang="en-GB" b="1" dirty="0" err="1">
                <a:cs typeface="Calibri" panose="020F0502020204030204" pitchFamily="34" charset="0"/>
              </a:rPr>
              <a:t>algoritmus</a:t>
            </a:r>
            <a:r>
              <a:rPr lang="en-GB" b="1" dirty="0">
                <a:cs typeface="Calibri" panose="020F0502020204030204" pitchFamily="34" charset="0"/>
              </a:rPr>
              <a:t> </a:t>
            </a:r>
            <a:r>
              <a:rPr lang="en-GB" b="1" dirty="0" err="1">
                <a:cs typeface="Calibri" panose="020F0502020204030204" pitchFamily="34" charset="0"/>
              </a:rPr>
              <a:t>blokkvázlata</a:t>
            </a:r>
            <a:endParaRPr lang="hu-HU" b="1" dirty="0">
              <a:cs typeface="Calibri" panose="020F0502020204030204" pitchFamily="34" charset="0"/>
            </a:endParaRP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17FAC4E-364D-3C5A-8C96-D44A206E3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>
                <a:latin typeface="+mj-lt"/>
              </a:rPr>
              <a:t>3</a:t>
            </a:fld>
            <a:endParaRPr lang="hu-HU">
              <a:latin typeface="+mj-lt"/>
            </a:endParaRPr>
          </a:p>
        </p:txBody>
      </p:sp>
      <p:pic>
        <p:nvPicPr>
          <p:cNvPr id="6" name="Kép 5" descr="A képen képernyőkép látható&#10;&#10;Automatikusan generált leírás">
            <a:extLst>
              <a:ext uri="{FF2B5EF4-FFF2-40B4-BE49-F238E27FC236}">
                <a16:creationId xmlns:a16="http://schemas.microsoft.com/office/drawing/2014/main" id="{38C99F56-E938-C6D7-56C4-2DFDCBEB3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009" y="1428749"/>
            <a:ext cx="9997271" cy="50254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artalom helye 11">
                <a:extLst>
                  <a:ext uri="{FF2B5EF4-FFF2-40B4-BE49-F238E27FC236}">
                    <a16:creationId xmlns:a16="http://schemas.microsoft.com/office/drawing/2014/main" id="{80C93F74-5273-70DD-4C2C-60A7AA9C8FE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279573" y="4686301"/>
                <a:ext cx="1068218" cy="114757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84048" indent="-384048" algn="l" defTabSz="914400" rtl="0" eaLnBrk="1" latinLnBrk="0" hangingPunct="1">
                  <a:lnSpc>
                    <a:spcPct val="94000"/>
                  </a:lnSpc>
                  <a:spcBef>
                    <a:spcPts val="10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20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9144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–"/>
                  <a:defRPr sz="2000" i="1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13716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18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8288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–"/>
                  <a:defRPr sz="1800" i="1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22860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16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27432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–"/>
                  <a:defRPr sz="1600" i="1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32004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14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36576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–"/>
                  <a:defRPr sz="1400" i="1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4114800" indent="-384048" algn="l" defTabSz="914400" rtl="0" eaLnBrk="1" latinLnBrk="0" hangingPunct="1">
                  <a:lnSpc>
                    <a:spcPct val="94000"/>
                  </a:lnSpc>
                  <a:spcBef>
                    <a:spcPts val="500"/>
                  </a:spcBef>
                  <a:spcAft>
                    <a:spcPts val="200"/>
                  </a:spcAft>
                  <a:buFont typeface="Franklin Gothic Book" panose="020B0503020102020204" pitchFamily="34" charset="0"/>
                  <a:buChar char="■"/>
                  <a:defRPr sz="1400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dirty="0" err="1">
                    <a:latin typeface="+mj-lt"/>
                  </a:rPr>
                  <a:t>NFxLMS</a:t>
                </a:r>
                <a:endParaRPr lang="en-GB" dirty="0">
                  <a:latin typeface="+mj-lt"/>
                </a:endParaRPr>
              </a:p>
              <a:p>
                <a:pPr marL="0" indent="0">
                  <a:buNone/>
                </a:pPr>
                <a:endParaRPr lang="en-GB" sz="100" dirty="0">
                  <a:latin typeface="+mj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hu-HU" sz="1600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𝜇</m:t>
                      </m:r>
                      <m:r>
                        <a:rPr lang="hu-HU" sz="1600" kern="10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</m:t>
                      </m:r>
                      <m:f>
                        <m:fPr>
                          <m:ctrlPr>
                            <a:rPr lang="hu-HU" sz="1600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hu-HU" sz="1600" i="1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hu-HU" sz="1600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hu-HU" sz="1600" kern="1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hu-HU" sz="1600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𝑃</m:t>
                          </m:r>
                          <m:r>
                            <a:rPr lang="hu-HU" sz="1600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+</m:t>
                          </m:r>
                          <m:r>
                            <a:rPr lang="hu-HU" sz="1600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𝜆</m:t>
                          </m:r>
                        </m:den>
                      </m:f>
                    </m:oMath>
                  </m:oMathPara>
                </a14:m>
                <a:endParaRPr lang="hu-HU" sz="1600" dirty="0">
                  <a:latin typeface="+mj-lt"/>
                </a:endParaRPr>
              </a:p>
            </p:txBody>
          </p:sp>
        </mc:Choice>
        <mc:Fallback xmlns="">
          <p:sp>
            <p:nvSpPr>
              <p:cNvPr id="10" name="Tartalom helye 11">
                <a:extLst>
                  <a:ext uri="{FF2B5EF4-FFF2-40B4-BE49-F238E27FC236}">
                    <a16:creationId xmlns:a16="http://schemas.microsoft.com/office/drawing/2014/main" id="{80C93F74-5273-70DD-4C2C-60A7AA9C8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9573" y="4686301"/>
                <a:ext cx="1068218" cy="1147573"/>
              </a:xfrm>
              <a:prstGeom prst="rect">
                <a:avLst/>
              </a:prstGeom>
              <a:blipFill>
                <a:blip r:embed="rId3"/>
                <a:stretch>
                  <a:fillRect l="-5714" t="-4787" r="-6286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4875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F21B1F-117F-899C-D14E-43FAD6105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b="1" u="sng" dirty="0" err="1">
                <a:latin typeface="+mj-lt"/>
              </a:rPr>
              <a:t>Számítási</a:t>
            </a:r>
            <a:r>
              <a:rPr lang="en-GB" sz="4400" b="1" u="sng" dirty="0">
                <a:latin typeface="+mj-lt"/>
              </a:rPr>
              <a:t> </a:t>
            </a:r>
            <a:r>
              <a:rPr lang="en-GB" sz="4400" b="1" u="sng" dirty="0" err="1">
                <a:latin typeface="+mj-lt"/>
              </a:rPr>
              <a:t>kapacitás</a:t>
            </a:r>
            <a:r>
              <a:rPr lang="en-GB" sz="4400" b="1" u="sng" dirty="0">
                <a:latin typeface="+mj-lt"/>
              </a:rPr>
              <a:t> </a:t>
            </a:r>
            <a:r>
              <a:rPr lang="en-GB" sz="4400" b="1" u="sng" dirty="0" err="1">
                <a:latin typeface="+mj-lt"/>
              </a:rPr>
              <a:t>növelése</a:t>
            </a:r>
            <a:r>
              <a:rPr lang="en-GB" sz="4400" b="1" u="sng" dirty="0">
                <a:latin typeface="+mj-lt"/>
              </a:rPr>
              <a:t>: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A633CFD-2E8B-248E-4C76-58D871546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dirty="0" err="1"/>
              <a:t>Decimálás</a:t>
            </a:r>
            <a:endParaRPr lang="en-GB" sz="1800" dirty="0"/>
          </a:p>
          <a:p>
            <a:pPr lvl="1"/>
            <a:r>
              <a:rPr lang="en-GB" sz="1800" dirty="0" err="1"/>
              <a:t>Használjuk</a:t>
            </a:r>
            <a:r>
              <a:rPr lang="en-GB" sz="1800" dirty="0"/>
              <a:t> </a:t>
            </a:r>
            <a:r>
              <a:rPr lang="en-GB" sz="1800" dirty="0" err="1"/>
              <a:t>csak</a:t>
            </a:r>
            <a:r>
              <a:rPr lang="en-GB" sz="1800" dirty="0"/>
              <a:t> </a:t>
            </a:r>
            <a:r>
              <a:rPr lang="en-GB" sz="1800" dirty="0" err="1"/>
              <a:t>minden</a:t>
            </a:r>
            <a:r>
              <a:rPr lang="en-GB" sz="1800" dirty="0"/>
              <a:t> </a:t>
            </a:r>
            <a:r>
              <a:rPr lang="en-GB" sz="1800" dirty="0" err="1"/>
              <a:t>hatodik</a:t>
            </a:r>
            <a:r>
              <a:rPr lang="en-GB" sz="1800" dirty="0"/>
              <a:t> </a:t>
            </a:r>
            <a:r>
              <a:rPr lang="en-GB" sz="1800" dirty="0" err="1"/>
              <a:t>mintát</a:t>
            </a:r>
            <a:r>
              <a:rPr lang="en-GB" sz="1800" dirty="0"/>
              <a:t>, </a:t>
            </a:r>
            <a:r>
              <a:rPr lang="en-GB" sz="1800" dirty="0" err="1"/>
              <a:t>viszont</a:t>
            </a:r>
            <a:r>
              <a:rPr lang="en-GB" sz="1800" dirty="0"/>
              <a:t> </a:t>
            </a:r>
            <a:r>
              <a:rPr lang="en-GB" sz="1800" dirty="0" err="1"/>
              <a:t>ezzel</a:t>
            </a:r>
            <a:r>
              <a:rPr lang="en-GB" sz="1800" dirty="0"/>
              <a:t> a </a:t>
            </a:r>
            <a:r>
              <a:rPr lang="en-GB" sz="1800" dirty="0" err="1"/>
              <a:t>mintavételi</a:t>
            </a:r>
            <a:r>
              <a:rPr lang="en-GB" sz="1800" dirty="0"/>
              <a:t> </a:t>
            </a:r>
            <a:r>
              <a:rPr lang="en-GB" sz="1800" dirty="0" err="1"/>
              <a:t>frekvencia</a:t>
            </a:r>
            <a:r>
              <a:rPr lang="en-GB" sz="1800" dirty="0"/>
              <a:t> (48 kHz) a </a:t>
            </a:r>
            <a:r>
              <a:rPr lang="en-GB" sz="1800" dirty="0" err="1"/>
              <a:t>hatodára</a:t>
            </a:r>
            <a:r>
              <a:rPr lang="en-GB" sz="1800" dirty="0"/>
              <a:t> </a:t>
            </a:r>
            <a:r>
              <a:rPr lang="en-GB" sz="1800" dirty="0" err="1"/>
              <a:t>csökken</a:t>
            </a:r>
            <a:r>
              <a:rPr lang="en-GB" sz="1800" dirty="0"/>
              <a:t> (8 kHz) . Az </a:t>
            </a:r>
            <a:r>
              <a:rPr lang="en-GB" sz="1800" dirty="0" err="1"/>
              <a:t>új</a:t>
            </a:r>
            <a:r>
              <a:rPr lang="en-GB" sz="1800" dirty="0"/>
              <a:t> </a:t>
            </a:r>
            <a:r>
              <a:rPr lang="en-GB" sz="1800" dirty="0" err="1"/>
              <a:t>mintavételi</a:t>
            </a:r>
            <a:r>
              <a:rPr lang="en-GB" sz="1800" dirty="0"/>
              <a:t> </a:t>
            </a:r>
            <a:r>
              <a:rPr lang="en-GB" sz="1800" dirty="0" err="1"/>
              <a:t>frekvencia</a:t>
            </a:r>
            <a:r>
              <a:rPr lang="en-GB" sz="1800" dirty="0"/>
              <a:t> </a:t>
            </a:r>
            <a:r>
              <a:rPr lang="en-GB" sz="1800" dirty="0" err="1"/>
              <a:t>körül</a:t>
            </a:r>
            <a:r>
              <a:rPr lang="en-GB" sz="1800" dirty="0"/>
              <a:t> </a:t>
            </a:r>
            <a:r>
              <a:rPr lang="en-GB" sz="1800" dirty="0" err="1"/>
              <a:t>nemkívánatos</a:t>
            </a:r>
            <a:r>
              <a:rPr lang="en-GB" sz="1800" dirty="0"/>
              <a:t> </a:t>
            </a:r>
            <a:r>
              <a:rPr lang="en-GB" sz="1800" dirty="0" err="1"/>
              <a:t>komponensek</a:t>
            </a:r>
            <a:r>
              <a:rPr lang="en-GB" sz="1800" dirty="0"/>
              <a:t> </a:t>
            </a:r>
            <a:r>
              <a:rPr lang="en-GB" sz="1800" dirty="0" err="1"/>
              <a:t>jelennek</a:t>
            </a:r>
            <a:r>
              <a:rPr lang="en-GB" sz="1800" dirty="0"/>
              <a:t> meg.</a:t>
            </a:r>
          </a:p>
          <a:p>
            <a:r>
              <a:rPr lang="en-GB" sz="1800" dirty="0" err="1"/>
              <a:t>Decimáló</a:t>
            </a:r>
            <a:r>
              <a:rPr lang="en-GB" sz="1800" dirty="0"/>
              <a:t> </a:t>
            </a:r>
            <a:r>
              <a:rPr lang="en-GB" sz="1800" dirty="0" err="1"/>
              <a:t>szűrő</a:t>
            </a:r>
            <a:endParaRPr lang="en-GB" sz="1800" dirty="0"/>
          </a:p>
          <a:p>
            <a:pPr lvl="1"/>
            <a:r>
              <a:rPr lang="en-GB" sz="1600" dirty="0" err="1"/>
              <a:t>Egy</a:t>
            </a:r>
            <a:r>
              <a:rPr lang="en-GB" sz="1600" dirty="0"/>
              <a:t> </a:t>
            </a:r>
            <a:r>
              <a:rPr lang="en-GB" sz="1600" dirty="0" err="1"/>
              <a:t>aluláteresztő</a:t>
            </a:r>
            <a:r>
              <a:rPr lang="en-GB" sz="1600" dirty="0"/>
              <a:t> </a:t>
            </a:r>
            <a:r>
              <a:rPr lang="en-GB" sz="1600" dirty="0" err="1"/>
              <a:t>szűrő</a:t>
            </a:r>
            <a:r>
              <a:rPr lang="en-GB" sz="1600" dirty="0"/>
              <a:t> </a:t>
            </a:r>
            <a:r>
              <a:rPr lang="en-GB" sz="1600" dirty="0" err="1"/>
              <a:t>segítségével</a:t>
            </a:r>
            <a:r>
              <a:rPr lang="en-GB" sz="1600" dirty="0"/>
              <a:t> </a:t>
            </a:r>
            <a:r>
              <a:rPr lang="en-GB" sz="1600" dirty="0" err="1"/>
              <a:t>kiszűrjük</a:t>
            </a:r>
            <a:r>
              <a:rPr lang="en-GB" sz="1600" dirty="0"/>
              <a:t> </a:t>
            </a:r>
            <a:r>
              <a:rPr lang="en-GB" sz="1600" dirty="0" err="1"/>
              <a:t>ezeket</a:t>
            </a:r>
            <a:r>
              <a:rPr lang="en-GB" sz="1600" dirty="0"/>
              <a:t> a </a:t>
            </a:r>
            <a:r>
              <a:rPr lang="en-GB" sz="1600" dirty="0" err="1"/>
              <a:t>komponenseket</a:t>
            </a:r>
            <a:r>
              <a:rPr lang="en-GB" sz="1600" dirty="0"/>
              <a:t> (4 kHz).</a:t>
            </a:r>
          </a:p>
          <a:p>
            <a:r>
              <a:rPr lang="en-GB" sz="1800" dirty="0" err="1"/>
              <a:t>Interpoláló</a:t>
            </a:r>
            <a:r>
              <a:rPr lang="en-GB" sz="1800" dirty="0"/>
              <a:t> </a:t>
            </a:r>
            <a:r>
              <a:rPr lang="en-GB" sz="1800" dirty="0" err="1"/>
              <a:t>szűrő</a:t>
            </a:r>
            <a:endParaRPr lang="en-GB" sz="1800" dirty="0"/>
          </a:p>
          <a:p>
            <a:pPr lvl="1"/>
            <a:r>
              <a:rPr lang="en-GB" sz="1600" dirty="0" err="1"/>
              <a:t>Mivel</a:t>
            </a:r>
            <a:r>
              <a:rPr lang="en-GB" sz="1600" dirty="0"/>
              <a:t> a </a:t>
            </a:r>
            <a:r>
              <a:rPr lang="en-GB" sz="1600" dirty="0" err="1"/>
              <a:t>jelet</a:t>
            </a:r>
            <a:r>
              <a:rPr lang="en-GB" sz="1600" dirty="0"/>
              <a:t> </a:t>
            </a:r>
            <a:r>
              <a:rPr lang="en-GB" sz="1600" dirty="0" err="1"/>
              <a:t>az</a:t>
            </a:r>
            <a:r>
              <a:rPr lang="en-GB" sz="1600" dirty="0"/>
              <a:t> </a:t>
            </a:r>
            <a:r>
              <a:rPr lang="en-GB" sz="1600" dirty="0" err="1"/>
              <a:t>eredeti</a:t>
            </a:r>
            <a:r>
              <a:rPr lang="en-GB" sz="1600" dirty="0"/>
              <a:t> </a:t>
            </a:r>
            <a:r>
              <a:rPr lang="en-GB" sz="1600" dirty="0" err="1"/>
              <a:t>mintavételi</a:t>
            </a:r>
            <a:r>
              <a:rPr lang="en-GB" sz="1600" dirty="0"/>
              <a:t> </a:t>
            </a:r>
            <a:r>
              <a:rPr lang="en-GB" sz="1600" dirty="0" err="1"/>
              <a:t>frekvenciával</a:t>
            </a:r>
            <a:r>
              <a:rPr lang="en-GB" sz="1600" dirty="0"/>
              <a:t> </a:t>
            </a:r>
            <a:r>
              <a:rPr lang="en-GB" sz="1600" dirty="0" err="1"/>
              <a:t>adjuk</a:t>
            </a:r>
            <a:r>
              <a:rPr lang="en-GB" sz="1600" dirty="0"/>
              <a:t> ki a </a:t>
            </a:r>
            <a:r>
              <a:rPr lang="en-GB" sz="1600" dirty="0" err="1"/>
              <a:t>jelet</a:t>
            </a:r>
            <a:r>
              <a:rPr lang="en-GB" sz="1600" dirty="0"/>
              <a:t> a </a:t>
            </a:r>
            <a:r>
              <a:rPr lang="en-GB" sz="1600" dirty="0" err="1"/>
              <a:t>kártyáról</a:t>
            </a:r>
            <a:r>
              <a:rPr lang="en-GB" sz="1600" dirty="0"/>
              <a:t>, </a:t>
            </a:r>
            <a:r>
              <a:rPr lang="en-GB" sz="1600" dirty="0" err="1"/>
              <a:t>vissza</a:t>
            </a:r>
            <a:r>
              <a:rPr lang="en-GB" sz="1600" dirty="0"/>
              <a:t> </a:t>
            </a:r>
            <a:r>
              <a:rPr lang="en-GB" sz="1600" dirty="0" err="1"/>
              <a:t>kell</a:t>
            </a:r>
            <a:r>
              <a:rPr lang="en-GB" sz="1600" dirty="0"/>
              <a:t> </a:t>
            </a:r>
            <a:r>
              <a:rPr lang="en-GB" sz="1600" dirty="0" err="1"/>
              <a:t>térnünk</a:t>
            </a:r>
            <a:r>
              <a:rPr lang="en-GB" sz="1600" dirty="0"/>
              <a:t> </a:t>
            </a:r>
            <a:r>
              <a:rPr lang="en-GB" sz="1600" dirty="0" err="1"/>
              <a:t>rá</a:t>
            </a:r>
            <a:r>
              <a:rPr lang="en-GB" sz="1600" dirty="0"/>
              <a:t>. </a:t>
            </a:r>
            <a:r>
              <a:rPr lang="en-GB" sz="1600" dirty="0" err="1"/>
              <a:t>Ezt</a:t>
            </a:r>
            <a:r>
              <a:rPr lang="en-GB" sz="1600" dirty="0"/>
              <a:t> is </a:t>
            </a:r>
            <a:r>
              <a:rPr lang="en-GB" sz="1600" dirty="0" err="1"/>
              <a:t>egy</a:t>
            </a:r>
            <a:r>
              <a:rPr lang="en-GB" sz="1600" dirty="0"/>
              <a:t> </a:t>
            </a:r>
            <a:r>
              <a:rPr lang="en-GB" sz="1600" dirty="0" err="1"/>
              <a:t>aluláteresztő</a:t>
            </a:r>
            <a:r>
              <a:rPr lang="en-GB" sz="1600" dirty="0"/>
              <a:t> </a:t>
            </a:r>
            <a:r>
              <a:rPr lang="en-GB" sz="1600" dirty="0" err="1"/>
              <a:t>szűrővel</a:t>
            </a:r>
            <a:r>
              <a:rPr lang="en-GB" sz="1600" dirty="0"/>
              <a:t> </a:t>
            </a:r>
            <a:r>
              <a:rPr lang="en-GB" sz="1600" dirty="0" err="1"/>
              <a:t>valósítjuk</a:t>
            </a:r>
            <a:r>
              <a:rPr lang="en-GB" sz="1600" dirty="0"/>
              <a:t> meg (4 kHz).</a:t>
            </a:r>
            <a:endParaRPr lang="hu-HU" sz="1600" dirty="0"/>
          </a:p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88BFD376-2A41-EF67-6AEA-D8D237514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92799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05478B1-B60C-E93B-4A30-7EA47E8C9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b="1" dirty="0">
                <a:latin typeface="+mj-lt"/>
                <a:cs typeface="Calibri" panose="020F0502020204030204" pitchFamily="34" charset="0"/>
              </a:rPr>
              <a:t>A </a:t>
            </a:r>
            <a:r>
              <a:rPr lang="en-GB" sz="4400" b="1" dirty="0" err="1">
                <a:latin typeface="+mj-lt"/>
                <a:cs typeface="Calibri" panose="020F0502020204030204" pitchFamily="34" charset="0"/>
              </a:rPr>
              <a:t>megvalósítás</a:t>
            </a:r>
            <a:r>
              <a:rPr lang="en-GB" sz="4400" b="1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sz="4400" b="1" dirty="0" err="1">
                <a:latin typeface="+mj-lt"/>
                <a:cs typeface="Calibri" panose="020F0502020204030204" pitchFamily="34" charset="0"/>
              </a:rPr>
              <a:t>lépései</a:t>
            </a:r>
            <a:r>
              <a:rPr lang="en-GB" sz="4400" b="1" dirty="0">
                <a:latin typeface="+mj-lt"/>
                <a:cs typeface="Calibri" panose="020F0502020204030204" pitchFamily="34" charset="0"/>
              </a:rPr>
              <a:t>:</a:t>
            </a:r>
            <a:br>
              <a:rPr lang="en-GB" sz="4400" b="1" dirty="0">
                <a:latin typeface="+mj-lt"/>
                <a:cs typeface="Calibri" panose="020F0502020204030204" pitchFamily="34" charset="0"/>
              </a:rPr>
            </a:b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ED5E2A8-4C8C-0352-AF4D-95BE75238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4281686"/>
          </a:xfrm>
        </p:spPr>
        <p:txBody>
          <a:bodyPr>
            <a:normAutofit/>
          </a:bodyPr>
          <a:lstStyle/>
          <a:p>
            <a:r>
              <a:rPr lang="en-GB" dirty="0">
                <a:latin typeface="+mj-lt"/>
                <a:cs typeface="Calibri" panose="020F0502020204030204" pitchFamily="34" charset="0"/>
              </a:rPr>
              <a:t>DSP,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kiinduló</a:t>
            </a:r>
            <a:r>
              <a:rPr lang="en-GB" dirty="0">
                <a:latin typeface="+mj-lt"/>
                <a:cs typeface="Calibri" panose="020F0502020204030204" pitchFamily="34" charset="0"/>
              </a:rPr>
              <a:t> program,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könyvtári</a:t>
            </a:r>
            <a:r>
              <a:rPr lang="en-GB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függvények</a:t>
            </a:r>
            <a:r>
              <a:rPr lang="en-GB" dirty="0">
                <a:latin typeface="+mj-lt"/>
                <a:cs typeface="Calibri" panose="020F0502020204030204" pitchFamily="34" charset="0"/>
              </a:rPr>
              <a:t>,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fejlesztői</a:t>
            </a:r>
            <a:r>
              <a:rPr lang="en-GB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környzet</a:t>
            </a:r>
            <a:r>
              <a:rPr lang="en-GB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értelmezése</a:t>
            </a:r>
            <a:r>
              <a:rPr lang="en-GB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és</a:t>
            </a:r>
            <a:r>
              <a:rPr lang="en-GB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megismerése</a:t>
            </a:r>
            <a:endParaRPr lang="en-GB" dirty="0">
              <a:latin typeface="+mj-lt"/>
              <a:cs typeface="Calibri" panose="020F0502020204030204" pitchFamily="34" charset="0"/>
            </a:endParaRPr>
          </a:p>
          <a:p>
            <a:pPr lvl="1"/>
            <a:r>
              <a:rPr lang="en-GB" sz="1800" dirty="0" err="1">
                <a:latin typeface="+mj-lt"/>
                <a:cs typeface="Calibri" panose="020F0502020204030204" pitchFamily="34" charset="0"/>
              </a:rPr>
              <a:t>Gyakorló</a:t>
            </a:r>
            <a:r>
              <a:rPr lang="en-GB" sz="1800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sz="1800" dirty="0" err="1">
                <a:latin typeface="+mj-lt"/>
                <a:cs typeface="Calibri" panose="020F0502020204030204" pitchFamily="34" charset="0"/>
              </a:rPr>
              <a:t>programok</a:t>
            </a:r>
            <a:endParaRPr lang="en-GB" sz="1800" dirty="0">
              <a:latin typeface="+mj-lt"/>
              <a:cs typeface="Calibri" panose="020F0502020204030204" pitchFamily="34" charset="0"/>
            </a:endParaRPr>
          </a:p>
          <a:p>
            <a:pPr lvl="2"/>
            <a:r>
              <a:rPr lang="en-GB" sz="1600" dirty="0">
                <a:latin typeface="+mj-lt"/>
                <a:cs typeface="Calibri" panose="020F0502020204030204" pitchFamily="34" charset="0"/>
              </a:rPr>
              <a:t>“Echo”, “Minden </a:t>
            </a:r>
            <a:r>
              <a:rPr lang="en-GB" sz="1600" dirty="0" err="1">
                <a:latin typeface="+mj-lt"/>
                <a:cs typeface="Calibri" panose="020F0502020204030204" pitchFamily="34" charset="0"/>
              </a:rPr>
              <a:t>hatodik</a:t>
            </a:r>
            <a:r>
              <a:rPr lang="en-GB" sz="1600" dirty="0">
                <a:latin typeface="+mj-lt"/>
                <a:cs typeface="Calibri" panose="020F0502020204030204" pitchFamily="34" charset="0"/>
              </a:rPr>
              <a:t>”, “</a:t>
            </a:r>
            <a:r>
              <a:rPr lang="en-GB" sz="1600" dirty="0" err="1">
                <a:latin typeface="+mj-lt"/>
                <a:cs typeface="Calibri" panose="020F0502020204030204" pitchFamily="34" charset="0"/>
              </a:rPr>
              <a:t>Decimáló</a:t>
            </a:r>
            <a:r>
              <a:rPr lang="en-GB" sz="1600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sz="1600" dirty="0" err="1">
                <a:latin typeface="+mj-lt"/>
                <a:cs typeface="Calibri" panose="020F0502020204030204" pitchFamily="34" charset="0"/>
              </a:rPr>
              <a:t>szűrő</a:t>
            </a:r>
            <a:r>
              <a:rPr lang="en-GB" sz="1600" dirty="0">
                <a:latin typeface="+mj-lt"/>
                <a:cs typeface="Calibri" panose="020F0502020204030204" pitchFamily="34" charset="0"/>
              </a:rPr>
              <a:t>”</a:t>
            </a:r>
          </a:p>
          <a:p>
            <a:r>
              <a:rPr lang="en-GB" dirty="0" err="1">
                <a:latin typeface="+mj-lt"/>
                <a:cs typeface="Calibri" panose="020F0502020204030204" pitchFamily="34" charset="0"/>
              </a:rPr>
              <a:t>Decimálás</a:t>
            </a:r>
            <a:r>
              <a:rPr lang="en-GB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megvalósítása</a:t>
            </a:r>
            <a:endParaRPr lang="en-GB" dirty="0">
              <a:latin typeface="+mj-lt"/>
              <a:cs typeface="Calibri" panose="020F0502020204030204" pitchFamily="34" charset="0"/>
            </a:endParaRPr>
          </a:p>
          <a:p>
            <a:r>
              <a:rPr lang="en-GB" dirty="0" err="1">
                <a:latin typeface="+mj-lt"/>
                <a:cs typeface="Calibri" panose="020F0502020204030204" pitchFamily="34" charset="0"/>
              </a:rPr>
              <a:t>Szűrő</a:t>
            </a:r>
            <a:r>
              <a:rPr lang="en-GB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együthatók</a:t>
            </a:r>
            <a:r>
              <a:rPr lang="en-GB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számának</a:t>
            </a:r>
            <a:r>
              <a:rPr lang="en-GB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növelése</a:t>
            </a:r>
            <a:endParaRPr lang="en-GB" dirty="0">
              <a:latin typeface="+mj-lt"/>
              <a:cs typeface="Calibri" panose="020F0502020204030204" pitchFamily="34" charset="0"/>
            </a:endParaRPr>
          </a:p>
          <a:p>
            <a:r>
              <a:rPr lang="en-GB" dirty="0" err="1">
                <a:latin typeface="+mj-lt"/>
                <a:cs typeface="Calibri" panose="020F0502020204030204" pitchFamily="34" charset="0"/>
              </a:rPr>
              <a:t>Interpolálás</a:t>
            </a:r>
            <a:endParaRPr lang="en-GB" dirty="0">
              <a:latin typeface="+mj-lt"/>
              <a:cs typeface="Calibri" panose="020F0502020204030204" pitchFamily="34" charset="0"/>
            </a:endParaRPr>
          </a:p>
          <a:p>
            <a:r>
              <a:rPr lang="en-GB" dirty="0" err="1">
                <a:latin typeface="+mj-lt"/>
                <a:cs typeface="Calibri" panose="020F0502020204030204" pitchFamily="34" charset="0"/>
              </a:rPr>
              <a:t>Mérés</a:t>
            </a:r>
            <a:r>
              <a:rPr lang="en-GB" dirty="0">
                <a:latin typeface="+mj-lt"/>
                <a:cs typeface="Calibri" panose="020F0502020204030204" pitchFamily="34" charset="0"/>
              </a:rPr>
              <a:t>,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tesztelés</a:t>
            </a:r>
            <a:r>
              <a:rPr lang="en-GB" dirty="0">
                <a:latin typeface="+mj-lt"/>
                <a:cs typeface="Calibri" panose="020F0502020204030204" pitchFamily="34" charset="0"/>
              </a:rPr>
              <a:t>, </a:t>
            </a:r>
            <a:r>
              <a:rPr lang="en-GB" dirty="0" err="1">
                <a:latin typeface="+mj-lt"/>
                <a:cs typeface="Calibri" panose="020F0502020204030204" pitchFamily="34" charset="0"/>
              </a:rPr>
              <a:t>dokumentálás</a:t>
            </a:r>
            <a:endParaRPr lang="en-GB" dirty="0">
              <a:latin typeface="+mj-lt"/>
              <a:cs typeface="Calibri" panose="020F0502020204030204" pitchFamily="34" charset="0"/>
            </a:endParaRPr>
          </a:p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87DEED3A-D782-6419-C674-F285303BE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08807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A93D9D-0C6B-8418-B869-3D48611B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cs typeface="Calibri" panose="020F0502020204030204" pitchFamily="34" charset="0"/>
              </a:rPr>
              <a:t>Mérési</a:t>
            </a:r>
            <a:r>
              <a:rPr lang="en-GB" b="1" dirty="0">
                <a:cs typeface="Calibri" panose="020F0502020204030204" pitchFamily="34" charset="0"/>
              </a:rPr>
              <a:t> </a:t>
            </a:r>
            <a:r>
              <a:rPr lang="en-GB" b="1" dirty="0" err="1">
                <a:cs typeface="Calibri" panose="020F0502020204030204" pitchFamily="34" charset="0"/>
              </a:rPr>
              <a:t>elrendezés</a:t>
            </a:r>
            <a:endParaRPr lang="hu-HU" b="1" dirty="0">
              <a:cs typeface="Calibri" panose="020F0502020204030204" pitchFamily="34" charset="0"/>
            </a:endParaRP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C21A001-3425-DB73-7C4F-680826876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6</a:t>
            </a:fld>
            <a:endParaRPr lang="hu-HU"/>
          </a:p>
        </p:txBody>
      </p:sp>
      <p:pic>
        <p:nvPicPr>
          <p:cNvPr id="7" name="Kép 6" descr="A képen szöveg, képernyőkép, fekete, Betűtípus látható&#10;&#10;Automatikusan generált leírás">
            <a:extLst>
              <a:ext uri="{FF2B5EF4-FFF2-40B4-BE49-F238E27FC236}">
                <a16:creationId xmlns:a16="http://schemas.microsoft.com/office/drawing/2014/main" id="{728B0FD5-5896-ECF1-9592-59721730B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93" y="1874104"/>
            <a:ext cx="9940935" cy="398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4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A93D9D-0C6B-8418-B869-3D48611B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cs typeface="Calibri" panose="020F0502020204030204" pitchFamily="34" charset="0"/>
              </a:rPr>
              <a:t>Mérési</a:t>
            </a:r>
            <a:r>
              <a:rPr lang="en-GB" b="1" dirty="0">
                <a:cs typeface="Calibri" panose="020F0502020204030204" pitchFamily="34" charset="0"/>
              </a:rPr>
              <a:t> </a:t>
            </a:r>
            <a:r>
              <a:rPr lang="en-GB" b="1" dirty="0" err="1">
                <a:cs typeface="Calibri" panose="020F0502020204030204" pitchFamily="34" charset="0"/>
              </a:rPr>
              <a:t>elrendezés</a:t>
            </a:r>
            <a:r>
              <a:rPr lang="en-GB" b="1" dirty="0">
                <a:cs typeface="Calibri" panose="020F0502020204030204" pitchFamily="34" charset="0"/>
              </a:rPr>
              <a:t> </a:t>
            </a:r>
            <a:r>
              <a:rPr lang="en-GB" b="1" dirty="0" err="1">
                <a:cs typeface="Calibri" panose="020F0502020204030204" pitchFamily="34" charset="0"/>
              </a:rPr>
              <a:t>megvalósítása</a:t>
            </a:r>
            <a:endParaRPr lang="hu-HU" b="1" dirty="0">
              <a:cs typeface="Calibri" panose="020F0502020204030204" pitchFamily="34" charset="0"/>
            </a:endParaRP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C21A001-3425-DB73-7C4F-680826876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/>
              <a:t>7</a:t>
            </a:fld>
            <a:endParaRPr lang="hu-HU"/>
          </a:p>
        </p:txBody>
      </p:sp>
      <p:pic>
        <p:nvPicPr>
          <p:cNvPr id="5" name="Kép 4" descr="A képen szöveg, elektronika, Elektronikus eszköz, Számítógép-monitor látható&#10;&#10;Automatikusan generált leírás">
            <a:extLst>
              <a:ext uri="{FF2B5EF4-FFF2-40B4-BE49-F238E27FC236}">
                <a16:creationId xmlns:a16="http://schemas.microsoft.com/office/drawing/2014/main" id="{5D48EAE7-5D2C-A20E-C596-DDEC3FAE0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72" y="2407475"/>
            <a:ext cx="9849828" cy="297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370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323BEE-9224-0508-79CD-B68E35B1F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4700"/>
          </a:xfrm>
        </p:spPr>
        <p:txBody>
          <a:bodyPr/>
          <a:lstStyle/>
          <a:p>
            <a:r>
              <a:rPr lang="en-GB" b="1" dirty="0" err="1">
                <a:cs typeface="Calibri" panose="020F0502020204030204" pitchFamily="34" charset="0"/>
              </a:rPr>
              <a:t>Mérési</a:t>
            </a:r>
            <a:r>
              <a:rPr lang="en-GB" b="1" dirty="0">
                <a:cs typeface="Calibri" panose="020F0502020204030204" pitchFamily="34" charset="0"/>
              </a:rPr>
              <a:t> </a:t>
            </a:r>
            <a:r>
              <a:rPr lang="en-GB" b="1" dirty="0" err="1">
                <a:cs typeface="Calibri" panose="020F0502020204030204" pitchFamily="34" charset="0"/>
              </a:rPr>
              <a:t>eredmények</a:t>
            </a:r>
            <a:endParaRPr lang="hu-HU" b="1" dirty="0">
              <a:cs typeface="Calibri" panose="020F0502020204030204" pitchFamily="34" charset="0"/>
            </a:endParaRP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17FAC4E-364D-3C5A-8C96-D44A206E3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>
                <a:latin typeface="+mj-lt"/>
              </a:rPr>
              <a:t>8</a:t>
            </a:fld>
            <a:endParaRPr lang="hu-HU">
              <a:latin typeface="+mj-lt"/>
            </a:endParaRP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732D666-E7FA-B167-2906-6A3687ABE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51000"/>
            <a:ext cx="9601200" cy="4216400"/>
          </a:xfrm>
        </p:spPr>
        <p:txBody>
          <a:bodyPr>
            <a:normAutofit/>
          </a:bodyPr>
          <a:lstStyle/>
          <a:p>
            <a:r>
              <a:rPr lang="en-GB" sz="2400" b="1" dirty="0" err="1">
                <a:latin typeface="+mj-lt"/>
                <a:cs typeface="Calibri" panose="020F0502020204030204" pitchFamily="34" charset="0"/>
              </a:rPr>
              <a:t>Interpoláló</a:t>
            </a:r>
            <a:r>
              <a:rPr lang="en-GB" sz="2400" b="1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+mj-lt"/>
                <a:cs typeface="Calibri" panose="020F0502020204030204" pitchFamily="34" charset="0"/>
              </a:rPr>
              <a:t>szűrő</a:t>
            </a:r>
            <a:r>
              <a:rPr lang="en-GB" sz="2400" b="1" dirty="0">
                <a:latin typeface="+mj-lt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+mj-lt"/>
                <a:cs typeface="Calibri" panose="020F0502020204030204" pitchFamily="34" charset="0"/>
              </a:rPr>
              <a:t>szükségessége</a:t>
            </a:r>
            <a:r>
              <a:rPr lang="en-GB" sz="2400" b="1" dirty="0">
                <a:latin typeface="+mj-lt"/>
                <a:cs typeface="Calibri" panose="020F0502020204030204" pitchFamily="34" charset="0"/>
              </a:rPr>
              <a:t>:</a:t>
            </a:r>
            <a:endParaRPr lang="hu-HU" sz="2400" dirty="0">
              <a:latin typeface="+mj-lt"/>
            </a:endParaRP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2659424E-B126-6871-0A20-DA3BC5DE8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582033"/>
            <a:ext cx="4780473" cy="3175653"/>
          </a:xfrm>
          <a:prstGeom prst="rect">
            <a:avLst/>
          </a:prstGeom>
        </p:spPr>
      </p:pic>
      <p:pic>
        <p:nvPicPr>
          <p:cNvPr id="12" name="Kép 11" descr="A képen képernyő, Megjelenítőeszköz, zöld, szöveg látható&#10;&#10;Automatikusan generált leírás">
            <a:extLst>
              <a:ext uri="{FF2B5EF4-FFF2-40B4-BE49-F238E27FC236}">
                <a16:creationId xmlns:a16="http://schemas.microsoft.com/office/drawing/2014/main" id="{DCD061C0-516E-B767-E2B4-7AE55836E5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073" y="2582033"/>
            <a:ext cx="5325692" cy="317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6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323BEE-9224-0508-79CD-B68E35B1F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4700"/>
          </a:xfrm>
        </p:spPr>
        <p:txBody>
          <a:bodyPr/>
          <a:lstStyle/>
          <a:p>
            <a:r>
              <a:rPr lang="en-GB" b="1" dirty="0" err="1">
                <a:cs typeface="Calibri" panose="020F0502020204030204" pitchFamily="34" charset="0"/>
              </a:rPr>
              <a:t>Mérési</a:t>
            </a:r>
            <a:r>
              <a:rPr lang="en-GB" b="1" dirty="0">
                <a:cs typeface="Calibri" panose="020F0502020204030204" pitchFamily="34" charset="0"/>
              </a:rPr>
              <a:t> </a:t>
            </a:r>
            <a:r>
              <a:rPr lang="en-GB" b="1" dirty="0" err="1">
                <a:cs typeface="Calibri" panose="020F0502020204030204" pitchFamily="34" charset="0"/>
              </a:rPr>
              <a:t>eredmények</a:t>
            </a:r>
            <a:endParaRPr lang="hu-HU" b="1" dirty="0">
              <a:cs typeface="Calibri" panose="020F0502020204030204" pitchFamily="34" charset="0"/>
            </a:endParaRP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17FAC4E-364D-3C5A-8C96-D44A206E3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6780B-012F-436D-9164-4B9CBDF37EB8}" type="slidenum">
              <a:rPr lang="hu-HU" smtClean="0">
                <a:latin typeface="+mj-lt"/>
              </a:rPr>
              <a:t>9</a:t>
            </a:fld>
            <a:endParaRPr lang="hu-HU">
              <a:latin typeface="+mj-lt"/>
            </a:endParaRP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732D666-E7FA-B167-2906-6A3687ABE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51000"/>
            <a:ext cx="9601200" cy="549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cs typeface="Calibri" panose="020F0502020204030204" pitchFamily="34" charset="0"/>
              </a:rPr>
              <a:t>Determinisztikus</a:t>
            </a:r>
            <a:r>
              <a:rPr lang="en-GB" sz="2400" b="1" dirty="0">
                <a:cs typeface="Calibri" panose="020F0502020204030204" pitchFamily="34" charset="0"/>
              </a:rPr>
              <a:t> </a:t>
            </a:r>
            <a:r>
              <a:rPr lang="en-GB" sz="2400" b="1" dirty="0" err="1">
                <a:cs typeface="Calibri" panose="020F0502020204030204" pitchFamily="34" charset="0"/>
              </a:rPr>
              <a:t>jel</a:t>
            </a:r>
            <a:r>
              <a:rPr lang="en-GB" sz="2400" b="1" dirty="0">
                <a:cs typeface="Calibri" panose="020F0502020204030204" pitchFamily="34" charset="0"/>
              </a:rPr>
              <a:t> (</a:t>
            </a:r>
            <a:r>
              <a:rPr lang="en-GB" sz="2400" b="1" dirty="0" err="1">
                <a:cs typeface="Calibri" panose="020F0502020204030204" pitchFamily="34" charset="0"/>
              </a:rPr>
              <a:t>szinusz</a:t>
            </a:r>
            <a:r>
              <a:rPr lang="en-GB" sz="2400" b="1" dirty="0">
                <a:cs typeface="Calibri" panose="020F0502020204030204" pitchFamily="34" charset="0"/>
              </a:rPr>
              <a:t>)</a:t>
            </a:r>
            <a:endParaRPr lang="hu-HU" sz="2400" dirty="0"/>
          </a:p>
        </p:txBody>
      </p:sp>
      <p:sp>
        <p:nvSpPr>
          <p:cNvPr id="16" name="Tartalom helye 5">
            <a:extLst>
              <a:ext uri="{FF2B5EF4-FFF2-40B4-BE49-F238E27FC236}">
                <a16:creationId xmlns:a16="http://schemas.microsoft.com/office/drawing/2014/main" id="{A3965F40-6DA1-749B-6E46-243CC34521B9}"/>
              </a:ext>
            </a:extLst>
          </p:cNvPr>
          <p:cNvSpPr txBox="1">
            <a:spLocks/>
          </p:cNvSpPr>
          <p:nvPr/>
        </p:nvSpPr>
        <p:spPr>
          <a:xfrm>
            <a:off x="2208492" y="2095739"/>
            <a:ext cx="2292533" cy="51689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b="1" dirty="0" err="1">
                <a:cs typeface="Calibri" panose="020F0502020204030204" pitchFamily="34" charset="0"/>
              </a:rPr>
              <a:t>Eredeti</a:t>
            </a:r>
            <a:r>
              <a:rPr lang="en-GB" sz="2400" b="1" dirty="0">
                <a:cs typeface="Calibri" panose="020F0502020204030204" pitchFamily="34" charset="0"/>
              </a:rPr>
              <a:t> program:</a:t>
            </a:r>
            <a:endParaRPr lang="hu-HU" sz="2400" dirty="0"/>
          </a:p>
        </p:txBody>
      </p:sp>
      <p:sp>
        <p:nvSpPr>
          <p:cNvPr id="17" name="Tartalom helye 5">
            <a:extLst>
              <a:ext uri="{FF2B5EF4-FFF2-40B4-BE49-F238E27FC236}">
                <a16:creationId xmlns:a16="http://schemas.microsoft.com/office/drawing/2014/main" id="{5A8C2357-9D11-0188-4CCE-31054F838945}"/>
              </a:ext>
            </a:extLst>
          </p:cNvPr>
          <p:cNvSpPr txBox="1">
            <a:spLocks/>
          </p:cNvSpPr>
          <p:nvPr/>
        </p:nvSpPr>
        <p:spPr>
          <a:xfrm>
            <a:off x="6469380" y="2054981"/>
            <a:ext cx="2641023" cy="5168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900" b="1" dirty="0" err="1">
                <a:cs typeface="Calibri" panose="020F0502020204030204" pitchFamily="34" charset="0"/>
              </a:rPr>
              <a:t>Fejlesztett</a:t>
            </a:r>
            <a:r>
              <a:rPr lang="en-GB" sz="1900" b="1" dirty="0">
                <a:cs typeface="Calibri" panose="020F0502020204030204" pitchFamily="34" charset="0"/>
              </a:rPr>
              <a:t> program:</a:t>
            </a:r>
            <a:endParaRPr lang="hu-HU" sz="1900" dirty="0"/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E818542D-3032-669A-1AA8-4E055CE5EF61}"/>
              </a:ext>
            </a:extLst>
          </p:cNvPr>
          <p:cNvSpPr txBox="1"/>
          <p:nvPr/>
        </p:nvSpPr>
        <p:spPr>
          <a:xfrm>
            <a:off x="10108908" y="5931627"/>
            <a:ext cx="14947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 err="1">
                <a:cs typeface="Calibri" panose="020F0502020204030204" pitchFamily="34" charset="0"/>
              </a:rPr>
              <a:t>Különbség</a:t>
            </a:r>
            <a:r>
              <a:rPr lang="en-GB" sz="1800" b="1" dirty="0">
                <a:cs typeface="Calibri" panose="020F0502020204030204" pitchFamily="34" charset="0"/>
              </a:rPr>
              <a:t>:</a:t>
            </a:r>
            <a:endParaRPr lang="hu-HU" sz="1800" dirty="0"/>
          </a:p>
        </p:txBody>
      </p:sp>
      <p:sp>
        <p:nvSpPr>
          <p:cNvPr id="28" name="Tartalom helye 5">
            <a:extLst>
              <a:ext uri="{FF2B5EF4-FFF2-40B4-BE49-F238E27FC236}">
                <a16:creationId xmlns:a16="http://schemas.microsoft.com/office/drawing/2014/main" id="{A1E3B350-5C07-B3BD-C189-04663B4502E6}"/>
              </a:ext>
            </a:extLst>
          </p:cNvPr>
          <p:cNvSpPr txBox="1">
            <a:spLocks/>
          </p:cNvSpPr>
          <p:nvPr/>
        </p:nvSpPr>
        <p:spPr>
          <a:xfrm>
            <a:off x="2112264" y="6037651"/>
            <a:ext cx="2270802" cy="4646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 err="1"/>
              <a:t>Csillapítás</a:t>
            </a:r>
            <a:r>
              <a:rPr lang="en-GB" sz="2400" dirty="0"/>
              <a:t> </a:t>
            </a:r>
            <a:r>
              <a:rPr lang="hu-HU" sz="2000" dirty="0"/>
              <a:t>≈</a:t>
            </a:r>
            <a:r>
              <a:rPr lang="en-GB" sz="2000" dirty="0"/>
              <a:t> 20.98 dB</a:t>
            </a:r>
            <a:endParaRPr lang="hu-HU" sz="2400" dirty="0"/>
          </a:p>
        </p:txBody>
      </p:sp>
      <p:sp>
        <p:nvSpPr>
          <p:cNvPr id="29" name="Tartalom helye 5">
            <a:extLst>
              <a:ext uri="{FF2B5EF4-FFF2-40B4-BE49-F238E27FC236}">
                <a16:creationId xmlns:a16="http://schemas.microsoft.com/office/drawing/2014/main" id="{268F6573-84AD-80BC-C5D5-F97561EB3430}"/>
              </a:ext>
            </a:extLst>
          </p:cNvPr>
          <p:cNvSpPr txBox="1">
            <a:spLocks/>
          </p:cNvSpPr>
          <p:nvPr/>
        </p:nvSpPr>
        <p:spPr>
          <a:xfrm>
            <a:off x="6469380" y="6037650"/>
            <a:ext cx="2270802" cy="4646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 err="1"/>
              <a:t>Csillapítás</a:t>
            </a:r>
            <a:r>
              <a:rPr lang="en-GB" sz="2400" dirty="0"/>
              <a:t> </a:t>
            </a:r>
            <a:r>
              <a:rPr lang="hu-HU" sz="2000" dirty="0"/>
              <a:t>≈</a:t>
            </a:r>
            <a:r>
              <a:rPr lang="en-GB" sz="2000" dirty="0"/>
              <a:t> 19.55 dB</a:t>
            </a:r>
            <a:endParaRPr lang="hu-HU" sz="2400" dirty="0"/>
          </a:p>
        </p:txBody>
      </p:sp>
      <p:pic>
        <p:nvPicPr>
          <p:cNvPr id="5" name="Kép 4" descr="A képen szöveg, képernyőkép, Betűtípus, Multimédiás szoftver látható&#10;&#10;Automatikusan generált leírás">
            <a:extLst>
              <a:ext uri="{FF2B5EF4-FFF2-40B4-BE49-F238E27FC236}">
                <a16:creationId xmlns:a16="http://schemas.microsoft.com/office/drawing/2014/main" id="{7418C277-337F-0400-8E7D-C7D3A39821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024" y="2426579"/>
            <a:ext cx="3692308" cy="1800000"/>
          </a:xfrm>
          <a:prstGeom prst="rect">
            <a:avLst/>
          </a:prstGeom>
        </p:spPr>
      </p:pic>
      <p:pic>
        <p:nvPicPr>
          <p:cNvPr id="8" name="Kép 7" descr="A képen képernyőkép, szöveg, Diagram, Multimédiás szoftver látható&#10;&#10;Automatikusan generált leírás">
            <a:extLst>
              <a:ext uri="{FF2B5EF4-FFF2-40B4-BE49-F238E27FC236}">
                <a16:creationId xmlns:a16="http://schemas.microsoft.com/office/drawing/2014/main" id="{ABCC832A-0EB8-A8BF-146F-9EC1AE41972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492" y="4224795"/>
            <a:ext cx="3692308" cy="1800000"/>
          </a:xfrm>
          <a:prstGeom prst="rect">
            <a:avLst/>
          </a:prstGeom>
        </p:spPr>
      </p:pic>
      <p:pic>
        <p:nvPicPr>
          <p:cNvPr id="11" name="Kép 10" descr="A képen szöveg, képernyőkép, Betűtípus, Multimédiás szoftver látható&#10;&#10;Automatikusan generált leírás">
            <a:extLst>
              <a:ext uri="{FF2B5EF4-FFF2-40B4-BE49-F238E27FC236}">
                <a16:creationId xmlns:a16="http://schemas.microsoft.com/office/drawing/2014/main" id="{9B120D1A-4685-5B89-7A3C-A6DED859348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434592"/>
            <a:ext cx="3692308" cy="1800000"/>
          </a:xfrm>
          <a:prstGeom prst="rect">
            <a:avLst/>
          </a:prstGeom>
        </p:spPr>
      </p:pic>
      <p:pic>
        <p:nvPicPr>
          <p:cNvPr id="14" name="Kép 13" descr="A képen képernyőkép, szöveg, Diagram, Multimédiás szoftver látható&#10;&#10;Automatikusan generált leírás">
            <a:extLst>
              <a:ext uri="{FF2B5EF4-FFF2-40B4-BE49-F238E27FC236}">
                <a16:creationId xmlns:a16="http://schemas.microsoft.com/office/drawing/2014/main" id="{27296EB5-90B9-596B-8BAE-487A40CC95F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4224795"/>
            <a:ext cx="3692308" cy="1800000"/>
          </a:xfrm>
          <a:prstGeom prst="rect">
            <a:avLst/>
          </a:prstGeom>
        </p:spPr>
      </p:pic>
      <p:sp>
        <p:nvSpPr>
          <p:cNvPr id="19" name="Szövegdoboz 18">
            <a:extLst>
              <a:ext uri="{FF2B5EF4-FFF2-40B4-BE49-F238E27FC236}">
                <a16:creationId xmlns:a16="http://schemas.microsoft.com/office/drawing/2014/main" id="{B698D643-5281-FDF3-FBDA-C6D3318B436D}"/>
              </a:ext>
            </a:extLst>
          </p:cNvPr>
          <p:cNvSpPr txBox="1"/>
          <p:nvPr/>
        </p:nvSpPr>
        <p:spPr>
          <a:xfrm>
            <a:off x="1406088" y="3141510"/>
            <a:ext cx="630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cs typeface="Calibri" panose="020F0502020204030204" pitchFamily="34" charset="0"/>
              </a:rPr>
              <a:t>Off:</a:t>
            </a:r>
            <a:endParaRPr lang="hu-HU" dirty="0"/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59C1C7CC-8DCA-BCA6-021F-0F100449BBEB}"/>
              </a:ext>
            </a:extLst>
          </p:cNvPr>
          <p:cNvSpPr txBox="1"/>
          <p:nvPr/>
        </p:nvSpPr>
        <p:spPr>
          <a:xfrm>
            <a:off x="1371600" y="4937014"/>
            <a:ext cx="630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cs typeface="Calibri" panose="020F0502020204030204" pitchFamily="34" charset="0"/>
              </a:rPr>
              <a:t>On:</a:t>
            </a:r>
            <a:endParaRPr lang="hu-HU" dirty="0"/>
          </a:p>
        </p:txBody>
      </p:sp>
      <p:pic>
        <p:nvPicPr>
          <p:cNvPr id="30" name="matesin400">
            <a:hlinkClick r:id="" action="ppaction://media"/>
            <a:extLst>
              <a:ext uri="{FF2B5EF4-FFF2-40B4-BE49-F238E27FC236}">
                <a16:creationId xmlns:a16="http://schemas.microsoft.com/office/drawing/2014/main" id="{C79130E9-CE4D-2952-0DB0-D545EE7048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509232" y="2080184"/>
            <a:ext cx="360000" cy="360000"/>
          </a:xfrm>
          <a:prstGeom prst="rect">
            <a:avLst/>
          </a:prstGeom>
        </p:spPr>
      </p:pic>
      <p:pic>
        <p:nvPicPr>
          <p:cNvPr id="31" name="mysin400">
            <a:hlinkClick r:id="" action="ppaction://media"/>
            <a:extLst>
              <a:ext uri="{FF2B5EF4-FFF2-40B4-BE49-F238E27FC236}">
                <a16:creationId xmlns:a16="http://schemas.microsoft.com/office/drawing/2014/main" id="{D1CB39C4-471B-7795-617D-3E01CC8FDC8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044964" y="2074592"/>
            <a:ext cx="360000" cy="360000"/>
          </a:xfrm>
          <a:prstGeom prst="rect">
            <a:avLst/>
          </a:prstGeom>
        </p:spPr>
      </p:pic>
      <p:pic>
        <p:nvPicPr>
          <p:cNvPr id="32" name="diffsin400">
            <a:hlinkClick r:id="" action="ppaction://media"/>
            <a:extLst>
              <a:ext uri="{FF2B5EF4-FFF2-40B4-BE49-F238E27FC236}">
                <a16:creationId xmlns:a16="http://schemas.microsoft.com/office/drawing/2014/main" id="{3027F2E2-3CBD-ADF7-0B35-F7A2FF95D77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23661" y="596729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00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2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020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324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Körülvágás">
  <a:themeElements>
    <a:clrScheme name="Körülvágás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Körülvágás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Körülvágás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Körülvágás</Template>
  <TotalTime>1248</TotalTime>
  <Words>418</Words>
  <Application>Microsoft Office PowerPoint</Application>
  <PresentationFormat>Szélesvásznú</PresentationFormat>
  <Paragraphs>102</Paragraphs>
  <Slides>14</Slides>
  <Notes>0</Notes>
  <HiddenSlides>0</HiddenSlides>
  <MMClips>6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Calibri</vt:lpstr>
      <vt:lpstr>Cambria Math</vt:lpstr>
      <vt:lpstr>Franklin Gothic Book</vt:lpstr>
      <vt:lpstr>Körülvágás</vt:lpstr>
      <vt:lpstr>PowerPoint-bemutató</vt:lpstr>
      <vt:lpstr>Célkitűzés</vt:lpstr>
      <vt:lpstr>Zajcsökkentő algoritmus blokkvázlata</vt:lpstr>
      <vt:lpstr>Számítási kapacitás növelése:</vt:lpstr>
      <vt:lpstr>A megvalósítás lépései: </vt:lpstr>
      <vt:lpstr>Mérési elrendezés</vt:lpstr>
      <vt:lpstr>Mérési elrendezés megvalósítása</vt:lpstr>
      <vt:lpstr>Mérési eredmények</vt:lpstr>
      <vt:lpstr>Mérési eredmények</vt:lpstr>
      <vt:lpstr>Mérési eredmények</vt:lpstr>
      <vt:lpstr>Lehetőségek a továbbfejlesztésre</vt:lpstr>
      <vt:lpstr>Összefoglalás:</vt:lpstr>
      <vt:lpstr>Felhasznált források: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 adaptív vonaljavító</dc:title>
  <dc:creator>Jakab Tamás Zoltán</dc:creator>
  <cp:lastModifiedBy>Jakab Tamás Zoltán</cp:lastModifiedBy>
  <cp:revision>69</cp:revision>
  <dcterms:created xsi:type="dcterms:W3CDTF">2022-12-03T16:23:22Z</dcterms:created>
  <dcterms:modified xsi:type="dcterms:W3CDTF">2023-06-07T15:11:31Z</dcterms:modified>
</cp:coreProperties>
</file>

<file path=docProps/thumbnail.jpeg>
</file>